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1" r:id="rId2"/>
    <p:sldId id="297" r:id="rId3"/>
    <p:sldId id="298" r:id="rId4"/>
    <p:sldId id="300" r:id="rId5"/>
    <p:sldId id="301" r:id="rId6"/>
    <p:sldId id="299" r:id="rId7"/>
    <p:sldId id="256" r:id="rId8"/>
    <p:sldId id="282" r:id="rId9"/>
    <p:sldId id="270" r:id="rId10"/>
    <p:sldId id="283" r:id="rId11"/>
    <p:sldId id="284" r:id="rId12"/>
    <p:sldId id="288" r:id="rId13"/>
    <p:sldId id="285" r:id="rId14"/>
    <p:sldId id="287" r:id="rId15"/>
    <p:sldId id="289" r:id="rId16"/>
    <p:sldId id="257" r:id="rId17"/>
    <p:sldId id="286" r:id="rId18"/>
    <p:sldId id="303" r:id="rId19"/>
    <p:sldId id="2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8EB1D0-771B-4D15-8E38-D4A58253029E}">
          <p14:sldIdLst>
            <p14:sldId id="281"/>
            <p14:sldId id="297"/>
          </p14:sldIdLst>
        </p14:section>
        <p14:section name="Untitled Section" id="{25B4BA4B-FD09-4E74-9907-DA6B4E3DC7D0}">
          <p14:sldIdLst>
            <p14:sldId id="298"/>
            <p14:sldId id="300"/>
            <p14:sldId id="301"/>
            <p14:sldId id="299"/>
            <p14:sldId id="256"/>
            <p14:sldId id="282"/>
            <p14:sldId id="270"/>
            <p14:sldId id="283"/>
            <p14:sldId id="284"/>
            <p14:sldId id="288"/>
            <p14:sldId id="285"/>
            <p14:sldId id="287"/>
            <p14:sldId id="289"/>
            <p14:sldId id="257"/>
            <p14:sldId id="286"/>
            <p14:sldId id="303"/>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34E"/>
    <a:srgbClr val="6600CC"/>
    <a:srgbClr val="FFC000"/>
    <a:srgbClr val="CC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F97DF-F1DB-4C07-A34D-8A4AB94FF6C5}" type="datetimeFigureOut">
              <a:rPr lang="en-GB" smtClean="0"/>
              <a:t>01/11/2021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57A01-0219-42E0-9FDE-CD6517218FB2}" type="slidenum">
              <a:rPr lang="en-GB" smtClean="0"/>
              <a:t>‹#›</a:t>
            </a:fld>
            <a:endParaRPr lang="en-GB"/>
          </a:p>
        </p:txBody>
      </p:sp>
    </p:spTree>
    <p:extLst>
      <p:ext uri="{BB962C8B-B14F-4D97-AF65-F5344CB8AC3E}">
        <p14:creationId xmlns:p14="http://schemas.microsoft.com/office/powerpoint/2010/main" val="20584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4b6aebc2d_2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4b6aebc2d_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9b185d4a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9b185d4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911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65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544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758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765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9a95d54a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9a95d54a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89CC-2E4F-469C-AAEC-823C71E04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7F0CB39-89CD-4237-AAAE-CE76CF72C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326DF9F-3F3D-4BA9-AD5F-BB0B1E0A656E}"/>
              </a:ext>
            </a:extLst>
          </p:cNvPr>
          <p:cNvSpPr>
            <a:spLocks noGrp="1"/>
          </p:cNvSpPr>
          <p:nvPr>
            <p:ph type="dt" sz="half" idx="10"/>
          </p:nvPr>
        </p:nvSpPr>
        <p:spPr/>
        <p:txBody>
          <a:bodyPr/>
          <a:lstStyle/>
          <a:p>
            <a:fld id="{0F27CBA7-6E75-4308-8206-B64050324141}" type="datetimeFigureOut">
              <a:rPr lang="en-GB" smtClean="0"/>
              <a:t>01/11/2021</a:t>
            </a:fld>
            <a:endParaRPr lang="en-GB"/>
          </a:p>
        </p:txBody>
      </p:sp>
      <p:sp>
        <p:nvSpPr>
          <p:cNvPr id="5" name="Footer Placeholder 4">
            <a:extLst>
              <a:ext uri="{FF2B5EF4-FFF2-40B4-BE49-F238E27FC236}">
                <a16:creationId xmlns:a16="http://schemas.microsoft.com/office/drawing/2014/main" id="{CA5650BF-2C11-4184-8662-CAB1013482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A1222F-FBB5-4057-A14C-E783F9642D99}"/>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91744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192B-E6FF-450D-8383-92C2B9B121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2459ED-7388-4216-82B3-38D6932EDF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3F1051-FFDA-49C6-A879-1643EAD1885F}"/>
              </a:ext>
            </a:extLst>
          </p:cNvPr>
          <p:cNvSpPr>
            <a:spLocks noGrp="1"/>
          </p:cNvSpPr>
          <p:nvPr>
            <p:ph type="dt" sz="half" idx="10"/>
          </p:nvPr>
        </p:nvSpPr>
        <p:spPr/>
        <p:txBody>
          <a:bodyPr/>
          <a:lstStyle/>
          <a:p>
            <a:fld id="{0F27CBA7-6E75-4308-8206-B64050324141}" type="datetimeFigureOut">
              <a:rPr lang="en-GB" smtClean="0"/>
              <a:t>01/11/2021</a:t>
            </a:fld>
            <a:endParaRPr lang="en-GB"/>
          </a:p>
        </p:txBody>
      </p:sp>
      <p:sp>
        <p:nvSpPr>
          <p:cNvPr id="5" name="Footer Placeholder 4">
            <a:extLst>
              <a:ext uri="{FF2B5EF4-FFF2-40B4-BE49-F238E27FC236}">
                <a16:creationId xmlns:a16="http://schemas.microsoft.com/office/drawing/2014/main" id="{F6DEA7AF-9BD1-499F-9EF1-173835696A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7A323C-8367-44B5-A342-522FDE86AB96}"/>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010377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32BE12-AF69-4D84-B885-B00CF725EE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3F53F2-E7AB-4D80-8072-98ECEBE60F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3F8A90-C884-46D2-9BDF-26813DDDDF0C}"/>
              </a:ext>
            </a:extLst>
          </p:cNvPr>
          <p:cNvSpPr>
            <a:spLocks noGrp="1"/>
          </p:cNvSpPr>
          <p:nvPr>
            <p:ph type="dt" sz="half" idx="10"/>
          </p:nvPr>
        </p:nvSpPr>
        <p:spPr/>
        <p:txBody>
          <a:bodyPr/>
          <a:lstStyle/>
          <a:p>
            <a:fld id="{0F27CBA7-6E75-4308-8206-B64050324141}" type="datetimeFigureOut">
              <a:rPr lang="en-GB" smtClean="0"/>
              <a:t>01/11/2021</a:t>
            </a:fld>
            <a:endParaRPr lang="en-GB"/>
          </a:p>
        </p:txBody>
      </p:sp>
      <p:sp>
        <p:nvSpPr>
          <p:cNvPr id="5" name="Footer Placeholder 4">
            <a:extLst>
              <a:ext uri="{FF2B5EF4-FFF2-40B4-BE49-F238E27FC236}">
                <a16:creationId xmlns:a16="http://schemas.microsoft.com/office/drawing/2014/main" id="{772A3672-C7DF-4C32-A95E-0DBC490638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B9616E-13F5-4E54-A7BC-FD107EBCEA5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40024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0178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9497-5DAF-4EA1-8357-29135043E3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5DD69E-CF4D-439A-8851-B40F96FAA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B4544D-E589-4C5B-B009-25C5587FE977}"/>
              </a:ext>
            </a:extLst>
          </p:cNvPr>
          <p:cNvSpPr>
            <a:spLocks noGrp="1"/>
          </p:cNvSpPr>
          <p:nvPr>
            <p:ph type="dt" sz="half" idx="10"/>
          </p:nvPr>
        </p:nvSpPr>
        <p:spPr/>
        <p:txBody>
          <a:bodyPr/>
          <a:lstStyle/>
          <a:p>
            <a:fld id="{0F27CBA7-6E75-4308-8206-B64050324141}" type="datetimeFigureOut">
              <a:rPr lang="en-GB" smtClean="0"/>
              <a:t>01/11/2021</a:t>
            </a:fld>
            <a:endParaRPr lang="en-GB"/>
          </a:p>
        </p:txBody>
      </p:sp>
      <p:sp>
        <p:nvSpPr>
          <p:cNvPr id="5" name="Footer Placeholder 4">
            <a:extLst>
              <a:ext uri="{FF2B5EF4-FFF2-40B4-BE49-F238E27FC236}">
                <a16:creationId xmlns:a16="http://schemas.microsoft.com/office/drawing/2014/main" id="{4522E160-2EED-4B23-B908-A4E9ADE150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401B52-F6D2-47E8-A76A-27B8A82281A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85628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DF4A-53E5-429A-A64A-12734A15D6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93815B8-A64C-4B13-A7B7-50FEAEDD6D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48CBCE-A016-4831-9B76-42D9F8C6770E}"/>
              </a:ext>
            </a:extLst>
          </p:cNvPr>
          <p:cNvSpPr>
            <a:spLocks noGrp="1"/>
          </p:cNvSpPr>
          <p:nvPr>
            <p:ph type="dt" sz="half" idx="10"/>
          </p:nvPr>
        </p:nvSpPr>
        <p:spPr/>
        <p:txBody>
          <a:bodyPr/>
          <a:lstStyle/>
          <a:p>
            <a:fld id="{0F27CBA7-6E75-4308-8206-B64050324141}" type="datetimeFigureOut">
              <a:rPr lang="en-GB" smtClean="0"/>
              <a:t>01/11/2021</a:t>
            </a:fld>
            <a:endParaRPr lang="en-GB"/>
          </a:p>
        </p:txBody>
      </p:sp>
      <p:sp>
        <p:nvSpPr>
          <p:cNvPr id="5" name="Footer Placeholder 4">
            <a:extLst>
              <a:ext uri="{FF2B5EF4-FFF2-40B4-BE49-F238E27FC236}">
                <a16:creationId xmlns:a16="http://schemas.microsoft.com/office/drawing/2014/main" id="{7F2DAB7A-8B0F-4723-9928-1FB0BF6603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9F10DF-D8D9-4934-A68F-785BBD061BEE}"/>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660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5B23-80EF-4238-8D07-00FC45DD1D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D31BF5-FC31-4081-AF31-689A4FE51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042CC51-08F4-452F-A802-CC2CE2B0F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9E5824-A9B9-4820-983B-197AECAA64A6}"/>
              </a:ext>
            </a:extLst>
          </p:cNvPr>
          <p:cNvSpPr>
            <a:spLocks noGrp="1"/>
          </p:cNvSpPr>
          <p:nvPr>
            <p:ph type="dt" sz="half" idx="10"/>
          </p:nvPr>
        </p:nvSpPr>
        <p:spPr/>
        <p:txBody>
          <a:bodyPr/>
          <a:lstStyle/>
          <a:p>
            <a:fld id="{0F27CBA7-6E75-4308-8206-B64050324141}" type="datetimeFigureOut">
              <a:rPr lang="en-GB" smtClean="0"/>
              <a:t>01/11/2021</a:t>
            </a:fld>
            <a:endParaRPr lang="en-GB"/>
          </a:p>
        </p:txBody>
      </p:sp>
      <p:sp>
        <p:nvSpPr>
          <p:cNvPr id="6" name="Footer Placeholder 5">
            <a:extLst>
              <a:ext uri="{FF2B5EF4-FFF2-40B4-BE49-F238E27FC236}">
                <a16:creationId xmlns:a16="http://schemas.microsoft.com/office/drawing/2014/main" id="{8952B024-B9D8-4E05-8D37-936EB477A5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A890FE-2EE1-4982-99A9-08ABA8B23635}"/>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40270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3CE4-2245-4BD3-B12F-D1CD179D8F5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4B5B0B-F788-48B3-95B0-633041F7E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F3A37-6969-4F7B-BED3-080FC5DC1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10C3A48-0801-4B9B-A6F9-EE7E195C78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CD45CB-E18C-4783-85B1-74762490C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B53A448-D4B4-497D-8F14-007CD8C150BC}"/>
              </a:ext>
            </a:extLst>
          </p:cNvPr>
          <p:cNvSpPr>
            <a:spLocks noGrp="1"/>
          </p:cNvSpPr>
          <p:nvPr>
            <p:ph type="dt" sz="half" idx="10"/>
          </p:nvPr>
        </p:nvSpPr>
        <p:spPr/>
        <p:txBody>
          <a:bodyPr/>
          <a:lstStyle/>
          <a:p>
            <a:fld id="{0F27CBA7-6E75-4308-8206-B64050324141}" type="datetimeFigureOut">
              <a:rPr lang="en-GB" smtClean="0"/>
              <a:t>01/11/2021</a:t>
            </a:fld>
            <a:endParaRPr lang="en-GB"/>
          </a:p>
        </p:txBody>
      </p:sp>
      <p:sp>
        <p:nvSpPr>
          <p:cNvPr id="8" name="Footer Placeholder 7">
            <a:extLst>
              <a:ext uri="{FF2B5EF4-FFF2-40B4-BE49-F238E27FC236}">
                <a16:creationId xmlns:a16="http://schemas.microsoft.com/office/drawing/2014/main" id="{642D7522-2164-45E4-A69B-BF2CB2B49E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64CD0D-5F94-4165-BAFC-F366CA66DFB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203916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08EB-F7C4-46A5-B7D2-9FCBC565FD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7580C5-145A-45E2-9B15-F2DF8D7A0FF0}"/>
              </a:ext>
            </a:extLst>
          </p:cNvPr>
          <p:cNvSpPr>
            <a:spLocks noGrp="1"/>
          </p:cNvSpPr>
          <p:nvPr>
            <p:ph type="dt" sz="half" idx="10"/>
          </p:nvPr>
        </p:nvSpPr>
        <p:spPr/>
        <p:txBody>
          <a:bodyPr/>
          <a:lstStyle/>
          <a:p>
            <a:fld id="{0F27CBA7-6E75-4308-8206-B64050324141}" type="datetimeFigureOut">
              <a:rPr lang="en-GB" smtClean="0"/>
              <a:t>01/11/2021</a:t>
            </a:fld>
            <a:endParaRPr lang="en-GB"/>
          </a:p>
        </p:txBody>
      </p:sp>
      <p:sp>
        <p:nvSpPr>
          <p:cNvPr id="4" name="Footer Placeholder 3">
            <a:extLst>
              <a:ext uri="{FF2B5EF4-FFF2-40B4-BE49-F238E27FC236}">
                <a16:creationId xmlns:a16="http://schemas.microsoft.com/office/drawing/2014/main" id="{8B899D31-0EDD-4F76-BD50-32E4A92647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5C8FA7-FFAC-4935-85C5-FD59023E780C}"/>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7957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115FD-08E2-4F47-A2FA-918308C9E000}"/>
              </a:ext>
            </a:extLst>
          </p:cNvPr>
          <p:cNvSpPr>
            <a:spLocks noGrp="1"/>
          </p:cNvSpPr>
          <p:nvPr>
            <p:ph type="dt" sz="half" idx="10"/>
          </p:nvPr>
        </p:nvSpPr>
        <p:spPr/>
        <p:txBody>
          <a:bodyPr/>
          <a:lstStyle/>
          <a:p>
            <a:fld id="{0F27CBA7-6E75-4308-8206-B64050324141}" type="datetimeFigureOut">
              <a:rPr lang="en-GB" smtClean="0"/>
              <a:t>01/11/2021</a:t>
            </a:fld>
            <a:endParaRPr lang="en-GB"/>
          </a:p>
        </p:txBody>
      </p:sp>
      <p:sp>
        <p:nvSpPr>
          <p:cNvPr id="3" name="Footer Placeholder 2">
            <a:extLst>
              <a:ext uri="{FF2B5EF4-FFF2-40B4-BE49-F238E27FC236}">
                <a16:creationId xmlns:a16="http://schemas.microsoft.com/office/drawing/2014/main" id="{7A42B89D-F253-414D-B61C-651283B251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C6ABC8D-D1E8-4214-A4F7-3387CD1B5EDF}"/>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15552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887A-BC9E-4893-B9CB-4033D8DBA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4F8C877-A445-4F4C-8B26-221A91DFE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E63EB2-728D-4B7D-968F-BB2C89D8D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A9E47-8AC6-4C14-88DA-2A958B644A6A}"/>
              </a:ext>
            </a:extLst>
          </p:cNvPr>
          <p:cNvSpPr>
            <a:spLocks noGrp="1"/>
          </p:cNvSpPr>
          <p:nvPr>
            <p:ph type="dt" sz="half" idx="10"/>
          </p:nvPr>
        </p:nvSpPr>
        <p:spPr/>
        <p:txBody>
          <a:bodyPr/>
          <a:lstStyle/>
          <a:p>
            <a:fld id="{0F27CBA7-6E75-4308-8206-B64050324141}" type="datetimeFigureOut">
              <a:rPr lang="en-GB" smtClean="0"/>
              <a:t>01/11/2021</a:t>
            </a:fld>
            <a:endParaRPr lang="en-GB"/>
          </a:p>
        </p:txBody>
      </p:sp>
      <p:sp>
        <p:nvSpPr>
          <p:cNvPr id="6" name="Footer Placeholder 5">
            <a:extLst>
              <a:ext uri="{FF2B5EF4-FFF2-40B4-BE49-F238E27FC236}">
                <a16:creationId xmlns:a16="http://schemas.microsoft.com/office/drawing/2014/main" id="{A60899DE-5058-4F83-AC85-5A489E577F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0BDE79-F999-47F3-836D-EF3BA8FE76A8}"/>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10258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BF67-094C-4A9B-89D8-0D0FBD80E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71C8D2-194D-421C-9104-0D0C68418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66C23A1-112C-477D-A259-0CEA65A32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E76E3-E324-4054-963A-A1B8D234158E}"/>
              </a:ext>
            </a:extLst>
          </p:cNvPr>
          <p:cNvSpPr>
            <a:spLocks noGrp="1"/>
          </p:cNvSpPr>
          <p:nvPr>
            <p:ph type="dt" sz="half" idx="10"/>
          </p:nvPr>
        </p:nvSpPr>
        <p:spPr/>
        <p:txBody>
          <a:bodyPr/>
          <a:lstStyle/>
          <a:p>
            <a:fld id="{0F27CBA7-6E75-4308-8206-B64050324141}" type="datetimeFigureOut">
              <a:rPr lang="en-GB" smtClean="0"/>
              <a:t>01/11/2021</a:t>
            </a:fld>
            <a:endParaRPr lang="en-GB"/>
          </a:p>
        </p:txBody>
      </p:sp>
      <p:sp>
        <p:nvSpPr>
          <p:cNvPr id="6" name="Footer Placeholder 5">
            <a:extLst>
              <a:ext uri="{FF2B5EF4-FFF2-40B4-BE49-F238E27FC236}">
                <a16:creationId xmlns:a16="http://schemas.microsoft.com/office/drawing/2014/main" id="{45CB25FA-09FE-4953-8C2C-D4C7905E21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26B0A2-2A0C-4C5E-8EF5-275F5A3F547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7668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81974C-880A-4AE5-BE4B-1F767350A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B8BBAD-46D1-4590-B87C-E4374AC179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975AE6-11E7-41E1-A99C-830FD4876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7CBA7-6E75-4308-8206-B64050324141}" type="datetimeFigureOut">
              <a:rPr lang="en-GB" smtClean="0"/>
              <a:t>01/11/2021</a:t>
            </a:fld>
            <a:endParaRPr lang="en-GB"/>
          </a:p>
        </p:txBody>
      </p:sp>
      <p:sp>
        <p:nvSpPr>
          <p:cNvPr id="5" name="Footer Placeholder 4">
            <a:extLst>
              <a:ext uri="{FF2B5EF4-FFF2-40B4-BE49-F238E27FC236}">
                <a16:creationId xmlns:a16="http://schemas.microsoft.com/office/drawing/2014/main" id="{12DF290D-6AF6-4C31-A3B4-EEB70B9673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1DFAF2-3EF6-447C-9AAC-0C82F101E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694FF-166B-437E-B120-52E4CF543ACA}" type="slidenum">
              <a:rPr lang="en-GB" smtClean="0"/>
              <a:t>‹#›</a:t>
            </a:fld>
            <a:endParaRPr lang="en-GB"/>
          </a:p>
        </p:txBody>
      </p:sp>
    </p:spTree>
    <p:extLst>
      <p:ext uri="{BB962C8B-B14F-4D97-AF65-F5344CB8AC3E}">
        <p14:creationId xmlns:p14="http://schemas.microsoft.com/office/powerpoint/2010/main" val="1871969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0" y="52873"/>
            <a:ext cx="12192000" cy="763600"/>
          </a:xfrm>
          <a:prstGeom prst="rect">
            <a:avLst/>
          </a:prstGeom>
        </p:spPr>
        <p:txBody>
          <a:bodyPr spcFirstLastPara="1" vert="horz" wrap="square" lIns="121900" tIns="121900" rIns="121900" bIns="121900" rtlCol="0" anchor="t" anchorCtr="0">
            <a:noAutofit/>
          </a:bodyPr>
          <a:lstStyle/>
          <a:p>
            <a:pPr algn="ctr"/>
            <a:r>
              <a:rPr lang="en-GB" dirty="0"/>
              <a:t>Statistics: How to make sense of complexity</a:t>
            </a:r>
            <a:endParaRPr dirty="0"/>
          </a:p>
        </p:txBody>
      </p:sp>
      <p:pic>
        <p:nvPicPr>
          <p:cNvPr id="363" name="Google Shape;363;p38"/>
          <p:cNvPicPr preferRelativeResize="0"/>
          <p:nvPr/>
        </p:nvPicPr>
        <p:blipFill>
          <a:blip r:embed="rId3">
            <a:alphaModFix/>
          </a:blip>
          <a:stretch>
            <a:fillRect/>
          </a:stretch>
        </p:blipFill>
        <p:spPr>
          <a:xfrm>
            <a:off x="2401216" y="1061179"/>
            <a:ext cx="7389568" cy="5656522"/>
          </a:xfrm>
          <a:prstGeom prst="rect">
            <a:avLst/>
          </a:prstGeom>
          <a:noFill/>
          <a:ln>
            <a:noFill/>
          </a:ln>
        </p:spPr>
      </p:pic>
      <p:sp>
        <p:nvSpPr>
          <p:cNvPr id="364" name="Google Shape;364;p38"/>
          <p:cNvSpPr/>
          <p:nvPr/>
        </p:nvSpPr>
        <p:spPr>
          <a:xfrm>
            <a:off x="4347583" y="81647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93147" y="292323"/>
            <a:ext cx="6079297" cy="763600"/>
          </a:xfrm>
        </p:spPr>
        <p:txBody>
          <a:bodyPr/>
          <a:lstStyle/>
          <a:p>
            <a:r>
              <a:rPr lang="en-GB" dirty="0"/>
              <a:t>Doing statistics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93147" y="1536633"/>
                <a:ext cx="6079297" cy="5029044"/>
              </a:xfrm>
            </p:spPr>
            <p:txBody>
              <a:bodyPr/>
              <a:lstStyle/>
              <a:p>
                <a:pPr marL="152396" indent="0">
                  <a:buNone/>
                </a:pPr>
                <a:r>
                  <a:rPr lang="en-GB" dirty="0"/>
                  <a:t>Remember your straight line equation:</a:t>
                </a:r>
              </a:p>
              <a:p>
                <a:pPr marL="152396" indent="0">
                  <a:buNone/>
                </a:pPr>
                <a:endParaRPr lang="en-GB" i="1" dirty="0"/>
              </a:p>
              <a:p>
                <a:pPr marL="152396"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m:oMathPara>
                </a14:m>
                <a:endParaRPr lang="en-GB" sz="1800" dirty="0"/>
              </a:p>
              <a:p>
                <a:pPr marL="795847" lvl="1" indent="0">
                  <a:buNone/>
                </a:pP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GB" i="1">
                            <a:latin typeface="Cambria Math" panose="02040503050406030204" pitchFamily="18" charset="0"/>
                          </a:rPr>
                          <m:t>𝑖</m:t>
                        </m:r>
                      </m:sub>
                    </m:sSub>
                  </m:oMath>
                </a14:m>
                <a:r>
                  <a:rPr lang="en-GB" dirty="0"/>
                  <a:t> = Deon’s height</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m:t>
                        </m:r>
                      </m:sub>
                    </m:sSub>
                  </m:oMath>
                </a14:m>
                <a:r>
                  <a:rPr lang="en-GB" dirty="0"/>
                  <a:t> = Deon’s age</a:t>
                </a: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y-intercept </a:t>
                </a:r>
                <a:br>
                  <a:rPr lang="en-GB" dirty="0"/>
                </a:br>
                <a:r>
                  <a:rPr lang="en-GB" dirty="0"/>
                  <a:t>(I was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b="1" i="1" dirty="0"/>
                  <a:t> </a:t>
                </a:r>
                <a:r>
                  <a:rPr lang="en-GB" dirty="0"/>
                  <a:t>tall when I was born)</a:t>
                </a:r>
                <a:endParaRPr lang="en-GB" i="1" dirty="0">
                  <a:latin typeface="Cambria Math" panose="02040503050406030204" pitchFamily="18" charset="0"/>
                </a:endParaRPr>
              </a:p>
              <a:p>
                <a:pPr marL="795847" lvl="1"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 Slope </a:t>
                </a:r>
                <a:br>
                  <a:rPr lang="en-GB" dirty="0"/>
                </a:br>
                <a:r>
                  <a:rPr lang="en-GB" dirty="0"/>
                  <a:t>(aging 1 year increased my height by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marL="795847" lvl="1" indent="0">
                  <a:buNone/>
                </a:pPr>
                <a:endParaRPr lang="en-GB" dirty="0"/>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93147" y="1536633"/>
                <a:ext cx="6079297" cy="5029044"/>
              </a:xfrm>
              <a:blipFill>
                <a:blip r:embed="rId2"/>
                <a:stretch>
                  <a:fillRect t="-1091"/>
                </a:stretch>
              </a:blipFill>
            </p:spPr>
            <p:txBody>
              <a:bodyPr/>
              <a:lstStyle/>
              <a:p>
                <a:r>
                  <a:rPr lang="en-GB">
                    <a:noFill/>
                  </a:rPr>
                  <a:t> </a:t>
                </a:r>
              </a:p>
            </p:txBody>
          </p:sp>
        </mc:Fallback>
      </mc:AlternateContent>
      <p:sp>
        <p:nvSpPr>
          <p:cNvPr id="8" name="Google Shape;445;p27">
            <a:extLst>
              <a:ext uri="{FF2B5EF4-FFF2-40B4-BE49-F238E27FC236}">
                <a16:creationId xmlns:a16="http://schemas.microsoft.com/office/drawing/2014/main" id="{673921F7-3F9E-4595-9AC5-03E811771477}"/>
              </a:ext>
            </a:extLst>
          </p:cNvPr>
          <p:cNvSpPr/>
          <p:nvPr/>
        </p:nvSpPr>
        <p:spPr>
          <a:xfrm>
            <a:off x="950704" y="11559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1" name="Picture 10">
            <a:extLst>
              <a:ext uri="{FF2B5EF4-FFF2-40B4-BE49-F238E27FC236}">
                <a16:creationId xmlns:a16="http://schemas.microsoft.com/office/drawing/2014/main" id="{CB5ED9FC-B131-4697-A7E3-021FC4289FC6}"/>
              </a:ext>
            </a:extLst>
          </p:cNvPr>
          <p:cNvPicPr>
            <a:picLocks noChangeAspect="1"/>
          </p:cNvPicPr>
          <p:nvPr/>
        </p:nvPicPr>
        <p:blipFill>
          <a:blip r:embed="rId3"/>
          <a:stretch>
            <a:fillRect/>
          </a:stretch>
        </p:blipFill>
        <p:spPr>
          <a:xfrm>
            <a:off x="6096000" y="674123"/>
            <a:ext cx="5448772" cy="5745978"/>
          </a:xfrm>
          <a:prstGeom prst="rect">
            <a:avLst/>
          </a:prstGeom>
        </p:spPr>
      </p:pic>
      <p:sp>
        <p:nvSpPr>
          <p:cNvPr id="12" name="Rectangle: Rounded Corners 11">
            <a:extLst>
              <a:ext uri="{FF2B5EF4-FFF2-40B4-BE49-F238E27FC236}">
                <a16:creationId xmlns:a16="http://schemas.microsoft.com/office/drawing/2014/main" id="{7421EF30-7518-449A-8C23-6BCCFC663D14}"/>
              </a:ext>
            </a:extLst>
          </p:cNvPr>
          <p:cNvSpPr/>
          <p:nvPr/>
        </p:nvSpPr>
        <p:spPr>
          <a:xfrm>
            <a:off x="858644" y="3021980"/>
            <a:ext cx="2408663" cy="99245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293E803A-24B7-407B-B48E-91E817B82522}"/>
              </a:ext>
            </a:extLst>
          </p:cNvPr>
          <p:cNvSpPr txBox="1"/>
          <p:nvPr/>
        </p:nvSpPr>
        <p:spPr>
          <a:xfrm>
            <a:off x="4032804" y="3313897"/>
            <a:ext cx="1619434" cy="408623"/>
          </a:xfrm>
          <a:prstGeom prst="roundRect">
            <a:avLst/>
          </a:prstGeom>
          <a:noFill/>
          <a:ln w="19050">
            <a:solidFill>
              <a:srgbClr val="7030A0"/>
            </a:solidFill>
          </a:ln>
        </p:spPr>
        <p:txBody>
          <a:bodyPr wrap="none" rtlCol="0">
            <a:spAutoFit/>
          </a:bodyPr>
          <a:lstStyle/>
          <a:p>
            <a:r>
              <a:rPr lang="en-GB" b="1" i="1" dirty="0"/>
              <a:t>Observed data</a:t>
            </a:r>
          </a:p>
        </p:txBody>
      </p:sp>
      <p:cxnSp>
        <p:nvCxnSpPr>
          <p:cNvPr id="16" name="Straight Arrow Connector 15">
            <a:extLst>
              <a:ext uri="{FF2B5EF4-FFF2-40B4-BE49-F238E27FC236}">
                <a16:creationId xmlns:a16="http://schemas.microsoft.com/office/drawing/2014/main" id="{91DEE06C-C267-40F6-B153-97243000E2EE}"/>
              </a:ext>
            </a:extLst>
          </p:cNvPr>
          <p:cNvCxnSpPr>
            <a:stCxn id="13" idx="1"/>
            <a:endCxn id="12" idx="3"/>
          </p:cNvCxnSpPr>
          <p:nvPr/>
        </p:nvCxnSpPr>
        <p:spPr>
          <a:xfrm flipH="1">
            <a:off x="3267307" y="3518209"/>
            <a:ext cx="765497" cy="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5FCA1D2-D217-4B00-8558-8FFAB987AD53}"/>
              </a:ext>
            </a:extLst>
          </p:cNvPr>
          <p:cNvSpPr/>
          <p:nvPr/>
        </p:nvSpPr>
        <p:spPr>
          <a:xfrm>
            <a:off x="858643" y="4181707"/>
            <a:ext cx="5167687" cy="1728439"/>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8EFC0B3-761C-4ADB-A8F1-234B278E0252}"/>
              </a:ext>
            </a:extLst>
          </p:cNvPr>
          <p:cNvSpPr txBox="1"/>
          <p:nvPr/>
        </p:nvSpPr>
        <p:spPr>
          <a:xfrm>
            <a:off x="2510218" y="6259209"/>
            <a:ext cx="1864535" cy="408623"/>
          </a:xfrm>
          <a:prstGeom prst="roundRect">
            <a:avLst/>
          </a:prstGeom>
          <a:noFill/>
          <a:ln w="19050">
            <a:solidFill>
              <a:srgbClr val="002060"/>
            </a:solidFill>
          </a:ln>
        </p:spPr>
        <p:txBody>
          <a:bodyPr wrap="none" rtlCol="0">
            <a:spAutoFit/>
          </a:bodyPr>
          <a:lstStyle/>
          <a:p>
            <a:r>
              <a:rPr lang="en-GB" b="1" i="1" dirty="0"/>
              <a:t>Unobserved data</a:t>
            </a:r>
          </a:p>
        </p:txBody>
      </p:sp>
      <p:cxnSp>
        <p:nvCxnSpPr>
          <p:cNvPr id="19" name="Straight Arrow Connector 18">
            <a:extLst>
              <a:ext uri="{FF2B5EF4-FFF2-40B4-BE49-F238E27FC236}">
                <a16:creationId xmlns:a16="http://schemas.microsoft.com/office/drawing/2014/main" id="{B45E76A0-8499-48F0-AAF7-60838EA8C725}"/>
              </a:ext>
            </a:extLst>
          </p:cNvPr>
          <p:cNvCxnSpPr>
            <a:cxnSpLocks/>
            <a:stCxn id="18" idx="0"/>
            <a:endCxn id="17" idx="2"/>
          </p:cNvCxnSpPr>
          <p:nvPr/>
        </p:nvCxnSpPr>
        <p:spPr>
          <a:xfrm flipV="1">
            <a:off x="3442486" y="5910146"/>
            <a:ext cx="1" cy="349063"/>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8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5962F1-70C9-450C-83F4-F339FDE5E07A}"/>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1688220" y="240725"/>
            <a:ext cx="5528000" cy="763600"/>
          </a:xfrm>
        </p:spPr>
        <p:txBody>
          <a:bodyPr/>
          <a:lstStyle/>
          <a:p>
            <a:r>
              <a:rPr lang="en-GB" dirty="0"/>
              <a:t>Stats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415600" y="1536633"/>
                <a:ext cx="5782000" cy="4647244"/>
              </a:xfrm>
            </p:spPr>
            <p:txBody>
              <a:bodyPr/>
              <a:lstStyle/>
              <a:p>
                <a:pPr marL="152396" indent="0">
                  <a:buNone/>
                </a:pPr>
                <a:r>
                  <a:rPr lang="en-GB" i="1" dirty="0"/>
                  <a:t>Deon’s height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i="1" dirty="0"/>
                  <a:t> </a:t>
                </a:r>
                <a14:m>
                  <m:oMath xmlns:m="http://schemas.openxmlformats.org/officeDocument/2006/math">
                    <m:r>
                      <a:rPr lang="en-GB" i="1">
                        <a:latin typeface="Cambria Math" panose="02040503050406030204" pitchFamily="18" charset="0"/>
                      </a:rPr>
                      <m:t>+</m:t>
                    </m:r>
                  </m:oMath>
                </a14:m>
                <a:r>
                  <a:rPr lang="en-GB" i="1"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r>
                      <a:rPr lang="en-GB" i="1">
                        <a:latin typeface="Cambria Math" panose="02040503050406030204" pitchFamily="18" charset="0"/>
                      </a:rPr>
                      <m:t>×</m:t>
                    </m:r>
                  </m:oMath>
                </a14:m>
                <a:r>
                  <a:rPr lang="en-GB" i="1" dirty="0"/>
                  <a:t> Deon’s age</a:t>
                </a:r>
              </a:p>
              <a:p>
                <a:pPr marL="152396" indent="0">
                  <a:buNone/>
                </a:pPr>
                <a:endParaRPr lang="en-GB" sz="2000" dirty="0"/>
              </a:p>
              <a:p>
                <a:pPr marL="152396" indent="0">
                  <a:buNone/>
                </a:pPr>
                <a:r>
                  <a:rPr lang="en-GB" sz="2000" dirty="0"/>
                  <a:t>We measure height and age</a:t>
                </a:r>
              </a:p>
              <a:p>
                <a:pPr>
                  <a:buFontTx/>
                  <a:buChar char="-"/>
                </a:pPr>
                <a:r>
                  <a:rPr lang="en-GB" sz="2000" dirty="0"/>
                  <a:t>Therefore they is </a:t>
                </a:r>
                <a:r>
                  <a:rPr lang="en-GB" sz="2000" b="1" i="1" dirty="0">
                    <a:solidFill>
                      <a:srgbClr val="7030A0"/>
                    </a:solidFill>
                  </a:rPr>
                  <a:t>observed</a:t>
                </a:r>
              </a:p>
              <a:p>
                <a:pPr marL="152396" indent="0">
                  <a:buNone/>
                </a:pPr>
                <a:endParaRPr lang="en-GB" sz="2000" dirty="0"/>
              </a:p>
              <a:p>
                <a:pPr marL="152396" indent="0">
                  <a:buNone/>
                </a:pPr>
                <a:r>
                  <a:rPr lang="en-GB" sz="2000" dirty="0"/>
                  <a:t>We do not measure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i="1" dirty="0"/>
                  <a:t> or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endParaRPr lang="en-GB" sz="2000" dirty="0"/>
              </a:p>
              <a:p>
                <a:pPr marL="152396" indent="0">
                  <a:buNone/>
                </a:pPr>
                <a:r>
                  <a:rPr lang="en-GB" sz="2000" dirty="0"/>
                  <a:t>-      Therefore they are </a:t>
                </a:r>
                <a:r>
                  <a:rPr lang="en-GB" sz="2000" b="1" i="1" dirty="0">
                    <a:solidFill>
                      <a:srgbClr val="7030A0"/>
                    </a:solidFill>
                  </a:rPr>
                  <a:t>unobserved</a:t>
                </a:r>
              </a:p>
              <a:p>
                <a:pPr marL="152396" indent="0">
                  <a:buNone/>
                </a:pPr>
                <a:endParaRPr lang="en-GB" sz="2000" dirty="0"/>
              </a:p>
              <a:p>
                <a:pPr marL="152396" indent="0">
                  <a:buNone/>
                </a:pPr>
                <a:r>
                  <a:rPr lang="en-GB" sz="2000" b="1" dirty="0"/>
                  <a:t>Any </a:t>
                </a:r>
                <a:r>
                  <a:rPr lang="en-GB" sz="2000" b="1" dirty="0">
                    <a:solidFill>
                      <a:srgbClr val="7030A0"/>
                    </a:solidFill>
                  </a:rPr>
                  <a:t>unobserved</a:t>
                </a:r>
                <a:r>
                  <a:rPr lang="en-GB" sz="2000" b="1" dirty="0"/>
                  <a:t> values (</a:t>
                </a:r>
                <a:r>
                  <a:rPr lang="en-GB" sz="2000" b="1" i="1" dirty="0"/>
                  <a:t>i.e. </a:t>
                </a:r>
                <a:r>
                  <a:rPr lang="en-GB" sz="2000" b="1" i="1" dirty="0">
                    <a:solidFill>
                      <a:srgbClr val="7030A0"/>
                    </a:solidFill>
                  </a:rPr>
                  <a:t>parameters</a:t>
                </a:r>
                <a:r>
                  <a:rPr lang="en-GB" sz="2000" b="1" dirty="0"/>
                  <a:t>) need to </a:t>
                </a:r>
                <a:br>
                  <a:rPr lang="en-GB" sz="2000" b="1" dirty="0"/>
                </a:br>
                <a:r>
                  <a:rPr lang="en-GB" sz="2000" b="1" dirty="0"/>
                  <a:t>be </a:t>
                </a:r>
                <a:r>
                  <a:rPr lang="en-GB" sz="2000" b="1" dirty="0">
                    <a:solidFill>
                      <a:srgbClr val="7030A0"/>
                    </a:solidFill>
                  </a:rPr>
                  <a:t>estimated</a:t>
                </a:r>
                <a:r>
                  <a:rPr lang="en-GB" sz="2000" b="1" dirty="0"/>
                  <a:t>.</a:t>
                </a:r>
              </a:p>
              <a:p>
                <a:pPr marL="152396" indent="0">
                  <a:buNone/>
                </a:pPr>
                <a:endParaRPr lang="en-GB" b="1" dirty="0"/>
              </a:p>
              <a:p>
                <a:pPr marL="152396" indent="0">
                  <a:buNone/>
                </a:pPr>
                <a:r>
                  <a:rPr lang="en-GB" sz="2000" dirty="0"/>
                  <a:t>How tall was I when I was born (i.e.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dirty="0"/>
                  <a:t>)?</a:t>
                </a:r>
              </a:p>
              <a:p>
                <a:pPr marL="152396" indent="0">
                  <a:buNone/>
                </a:pPr>
                <a:endParaRPr lang="en-GB" sz="2000" dirty="0"/>
              </a:p>
              <a:p>
                <a:pPr marL="152396" indent="0">
                  <a:buNone/>
                </a:pPr>
                <a:r>
                  <a:rPr lang="en-GB" sz="2000" dirty="0"/>
                  <a:t>How much did I grow each year (i.e.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dirty="0"/>
                  <a:t>)?</a:t>
                </a:r>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415600" y="1536633"/>
                <a:ext cx="5782000" cy="4647244"/>
              </a:xfrm>
              <a:blipFill>
                <a:blip r:embed="rId3"/>
                <a:stretch>
                  <a:fillRect t="-1181" r="-1686"/>
                </a:stretch>
              </a:blipFill>
            </p:spPr>
            <p:txBody>
              <a:bodyPr/>
              <a:lstStyle/>
              <a:p>
                <a:r>
                  <a:rPr lang="en-GB">
                    <a:noFill/>
                  </a:rPr>
                  <a:t> </a:t>
                </a:r>
              </a:p>
            </p:txBody>
          </p:sp>
        </mc:Fallback>
      </mc:AlternateContent>
      <p:sp>
        <p:nvSpPr>
          <p:cNvPr id="18" name="Google Shape;445;p27">
            <a:extLst>
              <a:ext uri="{FF2B5EF4-FFF2-40B4-BE49-F238E27FC236}">
                <a16:creationId xmlns:a16="http://schemas.microsoft.com/office/drawing/2014/main" id="{4A722E0A-F61E-4696-A41A-7D03644F0A9D}"/>
              </a:ext>
            </a:extLst>
          </p:cNvPr>
          <p:cNvSpPr/>
          <p:nvPr/>
        </p:nvSpPr>
        <p:spPr>
          <a:xfrm>
            <a:off x="1529792" y="106002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86699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5962F1-70C9-450C-83F4-F339FDE5E07A}"/>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1688220" y="240725"/>
            <a:ext cx="5528000" cy="763600"/>
          </a:xfrm>
        </p:spPr>
        <p:txBody>
          <a:bodyPr/>
          <a:lstStyle/>
          <a:p>
            <a:r>
              <a:rPr lang="en-GB" dirty="0"/>
              <a:t>Stats by hand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380858" y="1299456"/>
                <a:ext cx="5794700" cy="5120645"/>
              </a:xfrm>
            </p:spPr>
            <p:txBody>
              <a:bodyPr/>
              <a:lstStyle/>
              <a:p>
                <a:pPr marL="152396" indent="0">
                  <a:buNone/>
                </a:pPr>
                <a:r>
                  <a:rPr lang="en-GB" i="1" dirty="0"/>
                  <a:t>Deon’s height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r>
                      <a:rPr lang="en-GB" i="1">
                        <a:latin typeface="Cambria Math" panose="02040503050406030204" pitchFamily="18" charset="0"/>
                      </a:rPr>
                      <m:t>×</m:t>
                    </m:r>
                  </m:oMath>
                </a14:m>
                <a:r>
                  <a:rPr lang="en-GB" i="1" dirty="0"/>
                  <a:t> Deon’s age</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dirty="0"/>
                  <a:t>?</a:t>
                </a:r>
              </a:p>
              <a:p>
                <a:r>
                  <a:rPr lang="en-GB" sz="2000" dirty="0"/>
                  <a:t>Imagine a line extending down to 0 years old.</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0</m:t>
                        </m:r>
                      </m:sub>
                    </m:sSub>
                  </m:oMath>
                </a14:m>
                <a:r>
                  <a:rPr lang="en-GB" sz="2000" b="1" i="1" dirty="0"/>
                  <a:t> </a:t>
                </a:r>
                <a:r>
                  <a:rPr lang="en-GB" sz="2000" i="1" dirty="0"/>
                  <a:t>= 50 cm at 0 years old</a:t>
                </a:r>
              </a:p>
              <a:p>
                <a:pPr marL="152396" indent="0">
                  <a:buNone/>
                </a:pPr>
                <a:endParaRPr lang="en-GB" sz="2000" dirty="0"/>
              </a:p>
              <a:p>
                <a:pPr marL="152396" indent="0">
                  <a:buNone/>
                </a:pPr>
                <a:r>
                  <a:rPr lang="en-GB" sz="2000" dirty="0"/>
                  <a:t>What is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dirty="0"/>
                  <a:t>?</a:t>
                </a:r>
              </a:p>
              <a:p>
                <a:r>
                  <a:rPr lang="en-GB" sz="2000" dirty="0"/>
                  <a:t>80 cm – 65 cm = 15 cm grown in one year</a:t>
                </a:r>
              </a:p>
              <a:p>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𝛽</m:t>
                        </m:r>
                      </m:e>
                      <m:sub>
                        <m:r>
                          <a:rPr lang="en-GB" sz="2000" i="1">
                            <a:latin typeface="Cambria Math" panose="02040503050406030204" pitchFamily="18" charset="0"/>
                          </a:rPr>
                          <m:t>1</m:t>
                        </m:r>
                      </m:sub>
                    </m:sSub>
                  </m:oMath>
                </a14:m>
                <a:r>
                  <a:rPr lang="en-GB" sz="2000" b="1" i="1" dirty="0"/>
                  <a:t> </a:t>
                </a:r>
                <a:r>
                  <a:rPr lang="en-GB" sz="2000" i="1" dirty="0"/>
                  <a:t>= 15 cm per year</a:t>
                </a:r>
                <a:endParaRPr lang="en-GB" sz="2000" dirty="0"/>
              </a:p>
              <a:p>
                <a:pPr marL="152396" indent="0">
                  <a:buNone/>
                </a:pPr>
                <a:endParaRPr lang="en-GB" sz="2000" b="1" i="1" dirty="0"/>
              </a:p>
              <a:p>
                <a:pPr marL="152396" indent="0">
                  <a:buNone/>
                </a:pPr>
                <a:r>
                  <a:rPr lang="en-GB" sz="2000" b="1" i="1" dirty="0"/>
                  <a:t>We now have an association.</a:t>
                </a:r>
              </a:p>
              <a:p>
                <a:pPr marL="152396" indent="0">
                  <a:buNone/>
                </a:pPr>
                <a:endParaRPr lang="en-GB" sz="2000" b="1" i="1" dirty="0"/>
              </a:p>
              <a:p>
                <a:pPr marL="152396" indent="0">
                  <a:buNone/>
                </a:pPr>
                <a:r>
                  <a:rPr lang="en-GB" sz="2000" dirty="0"/>
                  <a:t>We can use this to make predictions:</a:t>
                </a:r>
              </a:p>
              <a:p>
                <a:r>
                  <a:rPr lang="en-GB" sz="2000" dirty="0"/>
                  <a:t>How tall was I at 6 years old?</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6 = 140 cm</a:t>
                </a:r>
              </a:p>
              <a:p>
                <a:endParaRPr lang="en-GB" sz="2000" b="1" i="1" dirty="0"/>
              </a:p>
              <a:p>
                <a:r>
                  <a:rPr lang="en-GB" sz="2000" dirty="0"/>
                  <a:t>How tall will I be when I am 120?</a:t>
                </a:r>
              </a:p>
              <a:p>
                <a:r>
                  <a:rPr lang="en-GB" sz="2000" i="1" dirty="0"/>
                  <a:t>Height = 50 + 15 </a:t>
                </a:r>
                <a14:m>
                  <m:oMath xmlns:m="http://schemas.openxmlformats.org/officeDocument/2006/math">
                    <m:r>
                      <a:rPr lang="en-GB" sz="2000" i="1">
                        <a:latin typeface="Cambria Math" panose="02040503050406030204" pitchFamily="18" charset="0"/>
                      </a:rPr>
                      <m:t>×</m:t>
                    </m:r>
                  </m:oMath>
                </a14:m>
                <a:r>
                  <a:rPr lang="en-GB" sz="2000" i="1" dirty="0"/>
                  <a:t> 120 = </a:t>
                </a:r>
                <a:r>
                  <a:rPr lang="en-GB" sz="2000" b="1" i="1" dirty="0"/>
                  <a:t>1850 cm</a:t>
                </a:r>
              </a:p>
              <a:p>
                <a:r>
                  <a:rPr lang="en-GB" sz="2000" dirty="0"/>
                  <a:t>Be very careful when predicting</a:t>
                </a:r>
              </a:p>
              <a:p>
                <a:pPr marL="152396" indent="0">
                  <a:buNone/>
                </a:pPr>
                <a:endParaRPr lang="en-GB" sz="2000" dirty="0"/>
              </a:p>
            </p:txBody>
          </p:sp>
        </mc:Choice>
        <mc:Fallback xmlns="">
          <p:sp>
            <p:nvSpPr>
              <p:cNvPr id="3" name="Text Placeholder 2">
                <a:extLst>
                  <a:ext uri="{FF2B5EF4-FFF2-40B4-BE49-F238E27FC236}">
                    <a16:creationId xmlns:a16="http://schemas.microsoft.com/office/drawing/2014/main" id="{86D646BD-0A59-4BB9-934F-BE300E4FE01E}"/>
                  </a:ext>
                </a:extLst>
              </p:cNvPr>
              <p:cNvSpPr>
                <a:spLocks noGrp="1" noRot="1" noChangeAspect="1" noMove="1" noResize="1" noEditPoints="1" noAdjustHandles="1" noChangeArrowheads="1" noChangeShapeType="1" noTextEdit="1"/>
              </p:cNvSpPr>
              <p:nvPr>
                <p:ph type="body" idx="1"/>
              </p:nvPr>
            </p:nvSpPr>
            <p:spPr>
              <a:xfrm>
                <a:off x="380858" y="1299456"/>
                <a:ext cx="5794700" cy="5120645"/>
              </a:xfrm>
              <a:blipFill>
                <a:blip r:embed="rId3"/>
                <a:stretch>
                  <a:fillRect t="-1071" r="-1472" b="-8810"/>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B1954B3-29C7-490E-9B7B-DF1C0DF76F30}"/>
              </a:ext>
            </a:extLst>
          </p:cNvPr>
          <p:cNvCxnSpPr>
            <a:cxnSpLocks/>
          </p:cNvCxnSpPr>
          <p:nvPr/>
        </p:nvCxnSpPr>
        <p:spPr>
          <a:xfrm flipV="1">
            <a:off x="6978589" y="1004325"/>
            <a:ext cx="4261840" cy="46612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445;p27">
            <a:extLst>
              <a:ext uri="{FF2B5EF4-FFF2-40B4-BE49-F238E27FC236}">
                <a16:creationId xmlns:a16="http://schemas.microsoft.com/office/drawing/2014/main" id="{4A722E0A-F61E-4696-A41A-7D03644F0A9D}"/>
              </a:ext>
            </a:extLst>
          </p:cNvPr>
          <p:cNvSpPr/>
          <p:nvPr/>
        </p:nvSpPr>
        <p:spPr>
          <a:xfrm>
            <a:off x="1529792" y="106002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4" name="TextBox 3">
            <a:extLst>
              <a:ext uri="{FF2B5EF4-FFF2-40B4-BE49-F238E27FC236}">
                <a16:creationId xmlns:a16="http://schemas.microsoft.com/office/drawing/2014/main" id="{24C0946D-1EB7-4776-984C-6A27D90DD6F7}"/>
              </a:ext>
            </a:extLst>
          </p:cNvPr>
          <p:cNvSpPr txBox="1"/>
          <p:nvPr/>
        </p:nvSpPr>
        <p:spPr>
          <a:xfrm>
            <a:off x="7634815" y="2734765"/>
            <a:ext cx="2949388" cy="1200329"/>
          </a:xfrm>
          <a:prstGeom prst="rect">
            <a:avLst/>
          </a:prstGeom>
          <a:solidFill>
            <a:schemeClr val="bg1"/>
          </a:solidFill>
          <a:ln w="38100">
            <a:solidFill>
              <a:srgbClr val="6600CC"/>
            </a:solidFill>
          </a:ln>
        </p:spPr>
        <p:txBody>
          <a:bodyPr wrap="square" rtlCol="0">
            <a:spAutoFit/>
          </a:bodyPr>
          <a:lstStyle/>
          <a:p>
            <a:pPr algn="ctr"/>
            <a:r>
              <a:rPr lang="en-GB" dirty="0"/>
              <a:t>You will never see data with such a “clean” relationship in the real world. If you do, it’s almost certainly fake.</a:t>
            </a:r>
          </a:p>
        </p:txBody>
      </p:sp>
    </p:spTree>
    <p:extLst>
      <p:ext uri="{BB962C8B-B14F-4D97-AF65-F5344CB8AC3E}">
        <p14:creationId xmlns:p14="http://schemas.microsoft.com/office/powerpoint/2010/main" val="129135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40A2-AE1F-447E-8F8A-8145AD546D18}"/>
              </a:ext>
            </a:extLst>
          </p:cNvPr>
          <p:cNvSpPr>
            <a:spLocks noGrp="1"/>
          </p:cNvSpPr>
          <p:nvPr>
            <p:ph type="title"/>
          </p:nvPr>
        </p:nvSpPr>
        <p:spPr>
          <a:xfrm>
            <a:off x="962010" y="523217"/>
            <a:ext cx="3331210" cy="763600"/>
          </a:xfrm>
        </p:spPr>
        <p:txBody>
          <a:bodyPr/>
          <a:lstStyle/>
          <a:p>
            <a:r>
              <a:rPr lang="en-GB" dirty="0"/>
              <a:t>More realism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67CF318-607C-4E7C-9B57-B09BFBFA1184}"/>
                  </a:ext>
                </a:extLst>
              </p:cNvPr>
              <p:cNvSpPr>
                <a:spLocks noGrp="1"/>
              </p:cNvSpPr>
              <p:nvPr>
                <p:ph type="body" idx="1"/>
              </p:nvPr>
            </p:nvSpPr>
            <p:spPr>
              <a:xfrm>
                <a:off x="415600" y="1536633"/>
                <a:ext cx="5171161" cy="4555200"/>
              </a:xfrm>
            </p:spPr>
            <p:txBody>
              <a:bodyPr/>
              <a:lstStyle/>
              <a:p>
                <a:pPr marL="152396" indent="0">
                  <a:buNone/>
                </a:pPr>
                <a:r>
                  <a:rPr lang="en-GB" dirty="0"/>
                  <a:t>Statistics tries to find associations by estimating </a:t>
                </a:r>
                <a:r>
                  <a:rPr lang="en-GB" b="1" i="1" dirty="0">
                    <a:solidFill>
                      <a:srgbClr val="7030A0"/>
                    </a:solidFill>
                  </a:rPr>
                  <a:t>unobserved</a:t>
                </a:r>
                <a:r>
                  <a:rPr lang="en-GB" dirty="0"/>
                  <a:t> data using </a:t>
                </a:r>
                <a:r>
                  <a:rPr lang="en-GB" b="1" i="1" dirty="0">
                    <a:solidFill>
                      <a:srgbClr val="7030A0"/>
                    </a:solidFill>
                  </a:rPr>
                  <a:t>observed</a:t>
                </a:r>
                <a:r>
                  <a:rPr lang="en-GB" dirty="0"/>
                  <a:t> data (with variation).</a:t>
                </a:r>
              </a:p>
              <a:p>
                <a:pPr marL="152396" indent="0">
                  <a:buNone/>
                </a:pPr>
                <a:endParaRPr lang="en-GB" dirty="0"/>
              </a:p>
              <a:p>
                <a:pPr marL="152396" indent="0">
                  <a:buNone/>
                </a:pPr>
                <a:r>
                  <a:rPr lang="en-GB" dirty="0"/>
                  <a:t>What about when there is more than one baby?</a:t>
                </a:r>
              </a:p>
              <a:p>
                <a:pPr marL="152396" indent="0">
                  <a:buNone/>
                </a:pPr>
                <a:endParaRPr lang="en-GB" dirty="0"/>
              </a:p>
              <a:p>
                <a:pPr marL="152396" indent="0">
                  <a:buNone/>
                </a:pPr>
                <a:r>
                  <a:rPr lang="en-GB" dirty="0"/>
                  <a:t>Requires some way of </a:t>
                </a:r>
                <a:r>
                  <a:rPr lang="en-GB" i="1" dirty="0"/>
                  <a:t>ranking</a:t>
                </a:r>
                <a:r>
                  <a:rPr lang="en-GB" dirty="0"/>
                  <a:t> all the different possible parameter values for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and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a:t>
                </a:r>
              </a:p>
              <a:p>
                <a:pPr>
                  <a:buFontTx/>
                  <a:buChar char="-"/>
                </a:pPr>
                <a:endParaRPr lang="en-GB" dirty="0"/>
              </a:p>
              <a:p>
                <a:endParaRPr lang="en-GB" dirty="0"/>
              </a:p>
            </p:txBody>
          </p:sp>
        </mc:Choice>
        <mc:Fallback xmlns="">
          <p:sp>
            <p:nvSpPr>
              <p:cNvPr id="3" name="Text Placeholder 2">
                <a:extLst>
                  <a:ext uri="{FF2B5EF4-FFF2-40B4-BE49-F238E27FC236}">
                    <a16:creationId xmlns:a16="http://schemas.microsoft.com/office/drawing/2014/main" id="{367CF318-607C-4E7C-9B57-B09BFBFA1184}"/>
                  </a:ext>
                </a:extLst>
              </p:cNvPr>
              <p:cNvSpPr>
                <a:spLocks noGrp="1" noRot="1" noChangeAspect="1" noMove="1" noResize="1" noEditPoints="1" noAdjustHandles="1" noChangeArrowheads="1" noChangeShapeType="1" noTextEdit="1"/>
              </p:cNvSpPr>
              <p:nvPr>
                <p:ph type="body" idx="1"/>
              </p:nvPr>
            </p:nvSpPr>
            <p:spPr>
              <a:xfrm>
                <a:off x="415600" y="1536633"/>
                <a:ext cx="5171161" cy="4555200"/>
              </a:xfrm>
              <a:blipFill>
                <a:blip r:embed="rId2"/>
                <a:stretch>
                  <a:fillRect t="-1205" r="-2241"/>
                </a:stretch>
              </a:blipFill>
            </p:spPr>
            <p:txBody>
              <a:bodyPr/>
              <a:lstStyle/>
              <a:p>
                <a:r>
                  <a:rPr lang="en-GB">
                    <a:noFill/>
                  </a:rPr>
                  <a:t> </a:t>
                </a:r>
              </a:p>
            </p:txBody>
          </p:sp>
        </mc:Fallback>
      </mc:AlternateContent>
      <p:sp>
        <p:nvSpPr>
          <p:cNvPr id="4" name="Google Shape;445;p27">
            <a:extLst>
              <a:ext uri="{FF2B5EF4-FFF2-40B4-BE49-F238E27FC236}">
                <a16:creationId xmlns:a16="http://schemas.microsoft.com/office/drawing/2014/main" id="{E4A5CC78-1F7C-44F5-BFC5-4CAB39502E75}"/>
              </a:ext>
            </a:extLst>
          </p:cNvPr>
          <p:cNvSpPr/>
          <p:nvPr/>
        </p:nvSpPr>
        <p:spPr>
          <a:xfrm>
            <a:off x="660772" y="12868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22" name="Picture 21">
            <a:extLst>
              <a:ext uri="{FF2B5EF4-FFF2-40B4-BE49-F238E27FC236}">
                <a16:creationId xmlns:a16="http://schemas.microsoft.com/office/drawing/2014/main" id="{994AFFEF-4C7F-42D3-A58D-95BFF13A4326}"/>
              </a:ext>
            </a:extLst>
          </p:cNvPr>
          <p:cNvPicPr>
            <a:picLocks noChangeAspect="1"/>
          </p:cNvPicPr>
          <p:nvPr/>
        </p:nvPicPr>
        <p:blipFill>
          <a:blip r:embed="rId3"/>
          <a:stretch>
            <a:fillRect/>
          </a:stretch>
        </p:blipFill>
        <p:spPr>
          <a:xfrm>
            <a:off x="6265267" y="523217"/>
            <a:ext cx="5448772" cy="5745978"/>
          </a:xfrm>
          <a:prstGeom prst="rect">
            <a:avLst/>
          </a:prstGeom>
        </p:spPr>
      </p:pic>
      <p:pic>
        <p:nvPicPr>
          <p:cNvPr id="24" name="Picture 23">
            <a:extLst>
              <a:ext uri="{FF2B5EF4-FFF2-40B4-BE49-F238E27FC236}">
                <a16:creationId xmlns:a16="http://schemas.microsoft.com/office/drawing/2014/main" id="{3FE0FBFA-3B05-4A87-9415-154469FF2385}"/>
              </a:ext>
            </a:extLst>
          </p:cNvPr>
          <p:cNvPicPr>
            <a:picLocks noChangeAspect="1"/>
          </p:cNvPicPr>
          <p:nvPr/>
        </p:nvPicPr>
        <p:blipFill>
          <a:blip r:embed="rId4"/>
          <a:stretch>
            <a:fillRect/>
          </a:stretch>
        </p:blipFill>
        <p:spPr>
          <a:xfrm>
            <a:off x="6265267" y="523217"/>
            <a:ext cx="5448772" cy="5745978"/>
          </a:xfrm>
          <a:prstGeom prst="rect">
            <a:avLst/>
          </a:prstGeom>
        </p:spPr>
      </p:pic>
    </p:spTree>
    <p:extLst>
      <p:ext uri="{BB962C8B-B14F-4D97-AF65-F5344CB8AC3E}">
        <p14:creationId xmlns:p14="http://schemas.microsoft.com/office/powerpoint/2010/main" val="10562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7A29-B437-4FE5-A5A6-A9DC70CF4155}"/>
              </a:ext>
            </a:extLst>
          </p:cNvPr>
          <p:cNvSpPr>
            <a:spLocks noGrp="1"/>
          </p:cNvSpPr>
          <p:nvPr>
            <p:ph type="title"/>
          </p:nvPr>
        </p:nvSpPr>
        <p:spPr>
          <a:xfrm>
            <a:off x="415600" y="170778"/>
            <a:ext cx="11360800" cy="763600"/>
          </a:xfrm>
        </p:spPr>
        <p:txBody>
          <a:bodyPr/>
          <a:lstStyle/>
          <a:p>
            <a:pPr algn="ctr"/>
            <a:r>
              <a:rPr lang="en-GB" dirty="0"/>
              <a:t>Maximum Likelihood Estimate - Briefly</a:t>
            </a:r>
          </a:p>
        </p:txBody>
      </p:sp>
      <p:sp>
        <p:nvSpPr>
          <p:cNvPr id="3" name="Text Placeholder 2">
            <a:extLst>
              <a:ext uri="{FF2B5EF4-FFF2-40B4-BE49-F238E27FC236}">
                <a16:creationId xmlns:a16="http://schemas.microsoft.com/office/drawing/2014/main" id="{15512816-E7F1-4A19-9DF0-F418DE07EEE2}"/>
              </a:ext>
            </a:extLst>
          </p:cNvPr>
          <p:cNvSpPr>
            <a:spLocks noGrp="1"/>
          </p:cNvSpPr>
          <p:nvPr>
            <p:ph type="body" idx="1"/>
          </p:nvPr>
        </p:nvSpPr>
        <p:spPr>
          <a:xfrm>
            <a:off x="415600" y="1335174"/>
            <a:ext cx="11360800" cy="965042"/>
          </a:xfrm>
        </p:spPr>
        <p:txBody>
          <a:bodyPr/>
          <a:lstStyle/>
          <a:p>
            <a:pPr marL="152396" indent="0">
              <a:buNone/>
            </a:pPr>
            <a:r>
              <a:rPr lang="en-GB" dirty="0"/>
              <a:t>An “algorithm”(left intentionally vague) which tries different values for all parameters. It “choses” those values which best match the observed data.</a:t>
            </a:r>
          </a:p>
        </p:txBody>
      </p:sp>
      <p:sp>
        <p:nvSpPr>
          <p:cNvPr id="14" name="Google Shape;445;p27">
            <a:extLst>
              <a:ext uri="{FF2B5EF4-FFF2-40B4-BE49-F238E27FC236}">
                <a16:creationId xmlns:a16="http://schemas.microsoft.com/office/drawing/2014/main" id="{8C183E97-1645-4781-BD5C-4157FA9FA0EE}"/>
              </a:ext>
            </a:extLst>
          </p:cNvPr>
          <p:cNvSpPr/>
          <p:nvPr/>
        </p:nvSpPr>
        <p:spPr>
          <a:xfrm>
            <a:off x="3972677" y="92265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4" name="mcelreath_posterior">
            <a:hlinkClick r:id="" action="ppaction://media"/>
            <a:extLst>
              <a:ext uri="{FF2B5EF4-FFF2-40B4-BE49-F238E27FC236}">
                <a16:creationId xmlns:a16="http://schemas.microsoft.com/office/drawing/2014/main" id="{3CF80590-CBDE-4264-9965-133F4A92B3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2428797"/>
            <a:ext cx="7924800" cy="4000500"/>
          </a:xfrm>
          <a:prstGeom prst="rect">
            <a:avLst/>
          </a:prstGeom>
        </p:spPr>
      </p:pic>
    </p:spTree>
    <p:extLst>
      <p:ext uri="{BB962C8B-B14F-4D97-AF65-F5344CB8AC3E}">
        <p14:creationId xmlns:p14="http://schemas.microsoft.com/office/powerpoint/2010/main" val="18272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D1DB3-77B2-496A-BB39-EBFD1000CE64}"/>
              </a:ext>
            </a:extLst>
          </p:cNvPr>
          <p:cNvPicPr>
            <a:picLocks noChangeAspect="1"/>
          </p:cNvPicPr>
          <p:nvPr/>
        </p:nvPicPr>
        <p:blipFill>
          <a:blip r:embed="rId2"/>
          <a:stretch>
            <a:fillRect/>
          </a:stretch>
        </p:blipFill>
        <p:spPr>
          <a:xfrm>
            <a:off x="6327628" y="1049656"/>
            <a:ext cx="5448772" cy="5745978"/>
          </a:xfrm>
          <a:prstGeom prst="rect">
            <a:avLst/>
          </a:prstGeom>
        </p:spPr>
      </p:pic>
      <p:sp>
        <p:nvSpPr>
          <p:cNvPr id="2" name="Title 1">
            <a:extLst>
              <a:ext uri="{FF2B5EF4-FFF2-40B4-BE49-F238E27FC236}">
                <a16:creationId xmlns:a16="http://schemas.microsoft.com/office/drawing/2014/main" id="{EAD58152-375B-4245-8A74-CFF9FBCA5C99}"/>
              </a:ext>
            </a:extLst>
          </p:cNvPr>
          <p:cNvSpPr>
            <a:spLocks noGrp="1"/>
          </p:cNvSpPr>
          <p:nvPr>
            <p:ph type="title"/>
          </p:nvPr>
        </p:nvSpPr>
        <p:spPr>
          <a:xfrm>
            <a:off x="270634" y="211873"/>
            <a:ext cx="11360800" cy="763600"/>
          </a:xfrm>
        </p:spPr>
        <p:txBody>
          <a:bodyPr/>
          <a:lstStyle/>
          <a:p>
            <a:r>
              <a:rPr lang="en-GB" dirty="0"/>
              <a:t>So what does MLE estimate? (Abstract summary)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BB3EC8A-4396-405C-94D7-1600E0396D94}"/>
                  </a:ext>
                </a:extLst>
              </p:cNvPr>
              <p:cNvSpPr>
                <a:spLocks noGrp="1"/>
              </p:cNvSpPr>
              <p:nvPr>
                <p:ph type="body" idx="1"/>
              </p:nvPr>
            </p:nvSpPr>
            <p:spPr>
              <a:xfrm>
                <a:off x="415600" y="1536633"/>
                <a:ext cx="5680400" cy="5109494"/>
              </a:xfrm>
            </p:spPr>
            <p:txBody>
              <a:bodyPr/>
              <a:lstStyle/>
              <a:p>
                <a:pPr marL="152396" indent="0">
                  <a:buNone/>
                </a:pPr>
                <a:r>
                  <a:rPr lang="en-GB" dirty="0"/>
                  <a:t>From an infinite possible number of parameter values:</a:t>
                </a:r>
              </a:p>
              <a:p>
                <a:pPr marL="152396" indent="0">
                  <a:buNone/>
                </a:pPr>
                <a:endParaRPr lang="en-GB" dirty="0"/>
              </a:p>
              <a:p>
                <a:pPr marL="152396" indent="0">
                  <a:buNone/>
                </a:pPr>
                <a:r>
                  <a:rPr lang="en-GB" dirty="0"/>
                  <a:t>MLE tries a variety of values and reports how well they worked, giving:</a:t>
                </a:r>
              </a:p>
              <a:p>
                <a:endParaRPr lang="en-GB" dirty="0"/>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oMath>
                </a14:m>
                <a:r>
                  <a:rPr lang="en-GB" dirty="0"/>
                  <a:t> = 43.106 cm ± 1.164</a:t>
                </a:r>
              </a:p>
              <a:p>
                <a:pPr marL="152396"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b="1" i="1" dirty="0"/>
                  <a:t> </a:t>
                </a:r>
                <a:r>
                  <a:rPr lang="en-GB" dirty="0"/>
                  <a:t>= 8.115 cm ± 0.351</a:t>
                </a:r>
              </a:p>
              <a:p>
                <a:pPr marL="152396" indent="0">
                  <a:buNone/>
                </a:pPr>
                <a:endParaRPr lang="en-GB" dirty="0"/>
              </a:p>
              <a:p>
                <a:pPr marL="152396" indent="0">
                  <a:buNone/>
                </a:pPr>
                <a:r>
                  <a:rPr lang="en-GB" dirty="0"/>
                  <a:t>So MLE does the heavy lifting. Our only job is to use it responsibly and with caution!</a:t>
                </a:r>
              </a:p>
            </p:txBody>
          </p:sp>
        </mc:Choice>
        <mc:Fallback xmlns="">
          <p:sp>
            <p:nvSpPr>
              <p:cNvPr id="3" name="Text Placeholder 2">
                <a:extLst>
                  <a:ext uri="{FF2B5EF4-FFF2-40B4-BE49-F238E27FC236}">
                    <a16:creationId xmlns:a16="http://schemas.microsoft.com/office/drawing/2014/main" id="{3BB3EC8A-4396-405C-94D7-1600E0396D94}"/>
                  </a:ext>
                </a:extLst>
              </p:cNvPr>
              <p:cNvSpPr>
                <a:spLocks noGrp="1" noRot="1" noChangeAspect="1" noMove="1" noResize="1" noEditPoints="1" noAdjustHandles="1" noChangeArrowheads="1" noChangeShapeType="1" noTextEdit="1"/>
              </p:cNvSpPr>
              <p:nvPr>
                <p:ph type="body" idx="1"/>
              </p:nvPr>
            </p:nvSpPr>
            <p:spPr>
              <a:xfrm>
                <a:off x="415600" y="1536633"/>
                <a:ext cx="5680400" cy="5109494"/>
              </a:xfrm>
              <a:blipFill>
                <a:blip r:embed="rId3"/>
                <a:stretch>
                  <a:fillRect t="-1074" r="-215" b="-393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34DEBB8-953F-4159-A5E1-56F71C09DC28}"/>
              </a:ext>
            </a:extLst>
          </p:cNvPr>
          <p:cNvPicPr>
            <a:picLocks noChangeAspect="1"/>
          </p:cNvPicPr>
          <p:nvPr/>
        </p:nvPicPr>
        <p:blipFill>
          <a:blip r:embed="rId4"/>
          <a:stretch>
            <a:fillRect/>
          </a:stretch>
        </p:blipFill>
        <p:spPr>
          <a:xfrm>
            <a:off x="6327628" y="1112022"/>
            <a:ext cx="5448772" cy="5745978"/>
          </a:xfrm>
          <a:prstGeom prst="rect">
            <a:avLst/>
          </a:prstGeom>
        </p:spPr>
      </p:pic>
      <p:sp>
        <p:nvSpPr>
          <p:cNvPr id="7" name="Google Shape;445;p27">
            <a:extLst>
              <a:ext uri="{FF2B5EF4-FFF2-40B4-BE49-F238E27FC236}">
                <a16:creationId xmlns:a16="http://schemas.microsoft.com/office/drawing/2014/main" id="{ED78AF5E-B805-4CBA-9DF5-E329FD23AD90}"/>
              </a:ext>
            </a:extLst>
          </p:cNvPr>
          <p:cNvSpPr/>
          <p:nvPr/>
        </p:nvSpPr>
        <p:spPr>
          <a:xfrm>
            <a:off x="1318695" y="111575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43686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0" y="262633"/>
            <a:ext cx="7085200" cy="1058400"/>
          </a:xfrm>
          <a:prstGeom prst="rect">
            <a:avLst/>
          </a:prstGeom>
        </p:spPr>
        <p:txBody>
          <a:bodyPr spcFirstLastPara="1" vert="horz" wrap="square" lIns="121900" tIns="121900" rIns="121900" bIns="121900" rtlCol="0" anchor="t" anchorCtr="0">
            <a:noAutofit/>
          </a:bodyPr>
          <a:lstStyle/>
          <a:p>
            <a:r>
              <a:rPr lang="en-GB"/>
              <a:t>The Monkey’s Paw</a:t>
            </a:r>
            <a:endParaRPr/>
          </a:p>
        </p:txBody>
      </p:sp>
      <p:sp>
        <p:nvSpPr>
          <p:cNvPr id="64" name="Google Shape;64;p14"/>
          <p:cNvSpPr txBox="1">
            <a:spLocks noGrp="1"/>
          </p:cNvSpPr>
          <p:nvPr>
            <p:ph type="body" idx="1"/>
          </p:nvPr>
        </p:nvSpPr>
        <p:spPr>
          <a:xfrm>
            <a:off x="0" y="1179067"/>
            <a:ext cx="7160800" cy="5286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GB" sz="2400" dirty="0"/>
              <a:t>The Monkey’s Paw is a short story from 1902 by W. W. Jacobs. A suitably middle-class family come into possession of a wish granting monkey paw, but every wish “backfires”.</a:t>
            </a:r>
            <a:endParaRPr sz="2400" dirty="0"/>
          </a:p>
          <a:p>
            <a:pPr marL="0" indent="0">
              <a:lnSpc>
                <a:spcPct val="100000"/>
              </a:lnSpc>
              <a:buNone/>
            </a:pPr>
            <a:endParaRPr sz="2400" dirty="0"/>
          </a:p>
          <a:p>
            <a:pPr marL="0" indent="0">
              <a:lnSpc>
                <a:spcPct val="100000"/>
              </a:lnSpc>
              <a:buNone/>
            </a:pPr>
            <a:r>
              <a:rPr lang="en-GB" sz="2400" dirty="0"/>
              <a:t>Asking questions from statistical models is like asking for wishes from the monkey’s paw. Any poorly chosen wish will lead to dire consequences, so wishes must be tailored with great care. </a:t>
            </a:r>
            <a:endParaRPr sz="2400" dirty="0"/>
          </a:p>
          <a:p>
            <a:pPr marL="0" indent="0">
              <a:lnSpc>
                <a:spcPct val="100000"/>
              </a:lnSpc>
              <a:buNone/>
            </a:pPr>
            <a:endParaRPr sz="2400" dirty="0"/>
          </a:p>
          <a:p>
            <a:pPr marL="0" indent="0">
              <a:lnSpc>
                <a:spcPct val="100000"/>
              </a:lnSpc>
              <a:buNone/>
            </a:pPr>
            <a:r>
              <a:rPr lang="en-GB" sz="2400" dirty="0"/>
              <a:t>Models are the same. Any </a:t>
            </a:r>
            <a:r>
              <a:rPr lang="en-GB" sz="2400" i="1" dirty="0"/>
              <a:t>slightly</a:t>
            </a:r>
            <a:r>
              <a:rPr lang="en-GB" sz="2400" dirty="0"/>
              <a:t> poorly written question will “always” give you an answer, even if it’s terrible. The real risk is that you might not know it’s terrible.</a:t>
            </a:r>
            <a:endParaRPr sz="2400" dirty="0"/>
          </a:p>
        </p:txBody>
      </p:sp>
      <p:pic>
        <p:nvPicPr>
          <p:cNvPr id="65" name="Google Shape;65;p14"/>
          <p:cNvPicPr preferRelativeResize="0"/>
          <p:nvPr/>
        </p:nvPicPr>
        <p:blipFill>
          <a:blip r:embed="rId3">
            <a:alphaModFix/>
          </a:blip>
          <a:stretch>
            <a:fillRect/>
          </a:stretch>
        </p:blipFill>
        <p:spPr>
          <a:xfrm>
            <a:off x="7514067" y="203201"/>
            <a:ext cx="4537752" cy="6451601"/>
          </a:xfrm>
          <a:prstGeom prst="rect">
            <a:avLst/>
          </a:prstGeom>
          <a:noFill/>
          <a:ln>
            <a:noFill/>
          </a:ln>
        </p:spPr>
      </p:pic>
      <p:sp>
        <p:nvSpPr>
          <p:cNvPr id="5" name="Google Shape;374;p39">
            <a:extLst>
              <a:ext uri="{FF2B5EF4-FFF2-40B4-BE49-F238E27FC236}">
                <a16:creationId xmlns:a16="http://schemas.microsoft.com/office/drawing/2014/main" id="{92C85786-9133-40FC-BEBD-295B03C87029}"/>
              </a:ext>
            </a:extLst>
          </p:cNvPr>
          <p:cNvSpPr/>
          <p:nvPr/>
        </p:nvSpPr>
        <p:spPr>
          <a:xfrm>
            <a:off x="260677" y="959386"/>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A385-B295-4E6B-9B8C-D693CB551E98}"/>
              </a:ext>
            </a:extLst>
          </p:cNvPr>
          <p:cNvSpPr>
            <a:spLocks noGrp="1"/>
          </p:cNvSpPr>
          <p:nvPr>
            <p:ph type="title"/>
          </p:nvPr>
        </p:nvSpPr>
        <p:spPr>
          <a:xfrm>
            <a:off x="415600" y="256478"/>
            <a:ext cx="11360800" cy="763600"/>
          </a:xfrm>
        </p:spPr>
        <p:txBody>
          <a:bodyPr/>
          <a:lstStyle/>
          <a:p>
            <a:pPr algn="ctr"/>
            <a:r>
              <a:rPr lang="en-GB" dirty="0"/>
              <a:t>Beware the statistical Monkey’s Paw</a:t>
            </a:r>
          </a:p>
        </p:txBody>
      </p:sp>
      <p:pic>
        <p:nvPicPr>
          <p:cNvPr id="5" name="Picture 4">
            <a:extLst>
              <a:ext uri="{FF2B5EF4-FFF2-40B4-BE49-F238E27FC236}">
                <a16:creationId xmlns:a16="http://schemas.microsoft.com/office/drawing/2014/main" id="{AAF15510-8C8B-4687-8F85-1B8CFED0E8E3}"/>
              </a:ext>
            </a:extLst>
          </p:cNvPr>
          <p:cNvPicPr>
            <a:picLocks noChangeAspect="1"/>
          </p:cNvPicPr>
          <p:nvPr/>
        </p:nvPicPr>
        <p:blipFill rotWithShape="1">
          <a:blip r:embed="rId2"/>
          <a:srcRect l="20214" t="28645" r="20884" b="21122"/>
          <a:stretch/>
        </p:blipFill>
        <p:spPr>
          <a:xfrm>
            <a:off x="375322" y="1356967"/>
            <a:ext cx="11441356" cy="5244555"/>
          </a:xfrm>
          <a:prstGeom prst="rect">
            <a:avLst/>
          </a:prstGeom>
        </p:spPr>
      </p:pic>
      <p:sp>
        <p:nvSpPr>
          <p:cNvPr id="6" name="Google Shape;374;p39">
            <a:extLst>
              <a:ext uri="{FF2B5EF4-FFF2-40B4-BE49-F238E27FC236}">
                <a16:creationId xmlns:a16="http://schemas.microsoft.com/office/drawing/2014/main" id="{148B1B88-469A-45AB-AA75-244E16CFE4BF}"/>
              </a:ext>
            </a:extLst>
          </p:cNvPr>
          <p:cNvSpPr/>
          <p:nvPr/>
        </p:nvSpPr>
        <p:spPr>
          <a:xfrm>
            <a:off x="4347583" y="10200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3922014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63CC99-C0FF-4EC8-B6F6-44AB2CFDF164}"/>
              </a:ext>
            </a:extLst>
          </p:cNvPr>
          <p:cNvPicPr>
            <a:picLocks noChangeAspect="1"/>
          </p:cNvPicPr>
          <p:nvPr/>
        </p:nvPicPr>
        <p:blipFill>
          <a:blip r:embed="rId2"/>
          <a:stretch>
            <a:fillRect/>
          </a:stretch>
        </p:blipFill>
        <p:spPr>
          <a:xfrm>
            <a:off x="7150869" y="1715394"/>
            <a:ext cx="4901466" cy="5032172"/>
          </a:xfrm>
          <a:prstGeom prst="rect">
            <a:avLst/>
          </a:prstGeom>
        </p:spPr>
      </p:pic>
      <p:sp>
        <p:nvSpPr>
          <p:cNvPr id="2" name="Title 1">
            <a:extLst>
              <a:ext uri="{FF2B5EF4-FFF2-40B4-BE49-F238E27FC236}">
                <a16:creationId xmlns:a16="http://schemas.microsoft.com/office/drawing/2014/main" id="{17A0A385-B295-4E6B-9B8C-D693CB551E98}"/>
              </a:ext>
            </a:extLst>
          </p:cNvPr>
          <p:cNvSpPr>
            <a:spLocks noGrp="1"/>
          </p:cNvSpPr>
          <p:nvPr>
            <p:ph type="title"/>
          </p:nvPr>
        </p:nvSpPr>
        <p:spPr>
          <a:xfrm>
            <a:off x="415600" y="256478"/>
            <a:ext cx="11360800" cy="1318616"/>
          </a:xfrm>
        </p:spPr>
        <p:txBody>
          <a:bodyPr/>
          <a:lstStyle/>
          <a:p>
            <a:pPr algn="ctr"/>
            <a:r>
              <a:rPr lang="en-GB" dirty="0"/>
              <a:t>No amount of clever statistics can save you from the Monkey’s paw!</a:t>
            </a:r>
          </a:p>
        </p:txBody>
      </p:sp>
      <p:sp>
        <p:nvSpPr>
          <p:cNvPr id="6" name="Google Shape;374;p39">
            <a:extLst>
              <a:ext uri="{FF2B5EF4-FFF2-40B4-BE49-F238E27FC236}">
                <a16:creationId xmlns:a16="http://schemas.microsoft.com/office/drawing/2014/main" id="{148B1B88-469A-45AB-AA75-244E16CFE4BF}"/>
              </a:ext>
            </a:extLst>
          </p:cNvPr>
          <p:cNvSpPr/>
          <p:nvPr/>
        </p:nvSpPr>
        <p:spPr>
          <a:xfrm>
            <a:off x="4347583" y="1575094"/>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xmlns:a14="http://schemas.microsoft.com/office/drawing/2010/main">
        <mc:Choice Requires="a14">
          <p:sp>
            <p:nvSpPr>
              <p:cNvPr id="8" name="Text Placeholder 2">
                <a:extLst>
                  <a:ext uri="{FF2B5EF4-FFF2-40B4-BE49-F238E27FC236}">
                    <a16:creationId xmlns:a16="http://schemas.microsoft.com/office/drawing/2014/main" id="{9603A869-7F0F-4757-8E8B-7C46126F19B7}"/>
                  </a:ext>
                </a:extLst>
              </p:cNvPr>
              <p:cNvSpPr>
                <a:spLocks noGrp="1"/>
              </p:cNvSpPr>
              <p:nvPr>
                <p:ph type="body" idx="1"/>
              </p:nvPr>
            </p:nvSpPr>
            <p:spPr>
              <a:xfrm>
                <a:off x="-107576" y="1715394"/>
                <a:ext cx="7530353" cy="5032172"/>
              </a:xfrm>
            </p:spPr>
            <p:txBody>
              <a:bodyPr/>
              <a:lstStyle/>
              <a:p>
                <a:pPr marL="152396" indent="0">
                  <a:buNone/>
                </a:pPr>
                <a:r>
                  <a:rPr lang="en-GB" dirty="0"/>
                  <a:t>Figure shows the results of a very commonly used method to determine “causation” (more in the next lecture).</a:t>
                </a:r>
              </a:p>
              <a:p>
                <a:pPr marL="152396" indent="0">
                  <a:buNone/>
                </a:pPr>
                <a:endParaRPr lang="en-GB" dirty="0"/>
              </a:p>
              <a:p>
                <a:pPr marL="152396" indent="0">
                  <a:buNone/>
                </a:pPr>
                <a:r>
                  <a:rPr lang="en-GB" dirty="0"/>
                  <a:t>All of the variables used in the model had absolutely no effect on </a:t>
                </a:r>
                <a14:m>
                  <m:oMath xmlns:m="http://schemas.openxmlformats.org/officeDocument/2006/math">
                    <m:r>
                      <a:rPr lang="en-GB" b="0" i="1" smtClean="0">
                        <a:latin typeface="Cambria Math" panose="02040503050406030204" pitchFamily="18" charset="0"/>
                      </a:rPr>
                      <m:t>𝑦</m:t>
                    </m:r>
                  </m:oMath>
                </a14:m>
                <a:r>
                  <a:rPr lang="en-GB" dirty="0"/>
                  <a:t>, yet the method suggests these 3 variables do!</a:t>
                </a:r>
              </a:p>
              <a:p>
                <a:pPr marL="152396" indent="0">
                  <a:buNone/>
                </a:pPr>
                <a:endParaRPr lang="en-GB" dirty="0"/>
              </a:p>
              <a:p>
                <a:pPr marL="152396" indent="0">
                  <a:buNone/>
                </a:pPr>
                <a:r>
                  <a:rPr lang="en-GB" dirty="0"/>
                  <a:t>This method is used in the vast majority of ecological papers!</a:t>
                </a:r>
              </a:p>
              <a:p>
                <a:pPr marL="152396" indent="0">
                  <a:buNone/>
                </a:pPr>
                <a:endParaRPr lang="en-GB" dirty="0"/>
              </a:p>
              <a:p>
                <a:pPr marL="152396" indent="0">
                  <a:buNone/>
                </a:pPr>
                <a:r>
                  <a:rPr lang="en-GB" dirty="0"/>
                  <a:t>The only protection against the Monkey’s paw is your own brain.</a:t>
                </a:r>
              </a:p>
            </p:txBody>
          </p:sp>
        </mc:Choice>
        <mc:Fallback xmlns="">
          <p:sp>
            <p:nvSpPr>
              <p:cNvPr id="8" name="Text Placeholder 2">
                <a:extLst>
                  <a:ext uri="{FF2B5EF4-FFF2-40B4-BE49-F238E27FC236}">
                    <a16:creationId xmlns:a16="http://schemas.microsoft.com/office/drawing/2014/main" id="{9603A869-7F0F-4757-8E8B-7C46126F19B7}"/>
                  </a:ext>
                </a:extLst>
              </p:cNvPr>
              <p:cNvSpPr>
                <a:spLocks noGrp="1" noRot="1" noChangeAspect="1" noMove="1" noResize="1" noEditPoints="1" noAdjustHandles="1" noChangeArrowheads="1" noChangeShapeType="1" noTextEdit="1"/>
              </p:cNvSpPr>
              <p:nvPr>
                <p:ph type="body" idx="1"/>
              </p:nvPr>
            </p:nvSpPr>
            <p:spPr>
              <a:xfrm>
                <a:off x="-107576" y="1715394"/>
                <a:ext cx="7530353" cy="5032172"/>
              </a:xfrm>
              <a:blipFill>
                <a:blip r:embed="rId3"/>
                <a:stretch>
                  <a:fillRect t="-1090" r="-2589" b="-5448"/>
                </a:stretch>
              </a:blipFill>
            </p:spPr>
            <p:txBody>
              <a:bodyPr/>
              <a:lstStyle/>
              <a:p>
                <a:r>
                  <a:rPr lang="en-GB">
                    <a:noFill/>
                  </a:rPr>
                  <a:t> </a:t>
                </a:r>
              </a:p>
            </p:txBody>
          </p:sp>
        </mc:Fallback>
      </mc:AlternateContent>
    </p:spTree>
    <p:extLst>
      <p:ext uri="{BB962C8B-B14F-4D97-AF65-F5344CB8AC3E}">
        <p14:creationId xmlns:p14="http://schemas.microsoft.com/office/powerpoint/2010/main" val="104635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D54F-3626-436A-AD43-C1B2731F4050}"/>
              </a:ext>
            </a:extLst>
          </p:cNvPr>
          <p:cNvSpPr>
            <a:spLocks noGrp="1"/>
          </p:cNvSpPr>
          <p:nvPr>
            <p:ph type="title"/>
          </p:nvPr>
        </p:nvSpPr>
        <p:spPr>
          <a:xfrm>
            <a:off x="415599" y="199117"/>
            <a:ext cx="11360800" cy="763600"/>
          </a:xfrm>
        </p:spPr>
        <p:txBody>
          <a:bodyPr/>
          <a:lstStyle/>
          <a:p>
            <a:pPr algn="ctr"/>
            <a:r>
              <a:rPr lang="en-GB" dirty="0" err="1"/>
              <a:t>tl;dr</a:t>
            </a:r>
            <a:endParaRPr lang="en-G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377406-85EE-4289-B39C-6978F5C2AFD6}"/>
                  </a:ext>
                </a:extLst>
              </p:cNvPr>
              <p:cNvSpPr>
                <a:spLocks noGrp="1"/>
              </p:cNvSpPr>
              <p:nvPr>
                <p:ph type="body" idx="1"/>
              </p:nvPr>
            </p:nvSpPr>
            <p:spPr>
              <a:xfrm>
                <a:off x="415600" y="1536633"/>
                <a:ext cx="11360800" cy="5002390"/>
              </a:xfrm>
            </p:spPr>
            <p:txBody>
              <a:bodyPr/>
              <a:lstStyle/>
              <a:p>
                <a14:m>
                  <m:oMath xmlns:m="http://schemas.openxmlformats.org/officeDocument/2006/math">
                    <m:sSub>
                      <m:sSubPr>
                        <m:ctrlPr>
                          <a:rPr lang="en-GB"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0</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𝑖</m:t>
                        </m:r>
                      </m:sub>
                    </m:sSub>
                  </m:oMath>
                </a14:m>
                <a:r>
                  <a:rPr lang="en-GB" sz="2400" i="1" dirty="0"/>
                  <a:t> </a:t>
                </a:r>
                <a:r>
                  <a:rPr lang="en-GB" sz="2400" dirty="0"/>
                  <a:t>is the workhorse of statistics in biology</a:t>
                </a:r>
              </a:p>
              <a:p>
                <a:pPr marL="152396" indent="0">
                  <a:buNone/>
                </a:pPr>
                <a:endParaRPr lang="en-GB" sz="2400" dirty="0"/>
              </a:p>
              <a:p>
                <a:r>
                  <a:rPr lang="en-GB" sz="2400" dirty="0"/>
                  <a:t>Data can be thought of as observed and unobserved</a:t>
                </a:r>
              </a:p>
              <a:p>
                <a:pPr lvl="1"/>
                <a:r>
                  <a:rPr lang="en-GB" sz="2000" dirty="0"/>
                  <a:t>Unobserved data are called parameters and need to be estimated</a:t>
                </a:r>
              </a:p>
              <a:p>
                <a:pPr lvl="1"/>
                <a:r>
                  <a:rPr lang="en-GB" sz="2000" dirty="0"/>
                  <a:t>Parameters are estimated using observed data</a:t>
                </a:r>
              </a:p>
              <a:p>
                <a:endParaRPr lang="en-GB" sz="2400" dirty="0"/>
              </a:p>
              <a:p>
                <a:r>
                  <a:rPr lang="en-GB" sz="2400" dirty="0"/>
                  <a:t>Maximum Likelihood Estimate (MLE) </a:t>
                </a:r>
                <a:r>
                  <a:rPr lang="en-GB" sz="2400" b="1" i="1" dirty="0"/>
                  <a:t>estimates</a:t>
                </a:r>
                <a:r>
                  <a:rPr lang="en-GB" sz="2400" dirty="0"/>
                  <a:t> the most likely parameter values</a:t>
                </a:r>
              </a:p>
              <a:p>
                <a:pPr lvl="1"/>
                <a:r>
                  <a:rPr lang="en-GB" sz="2000" dirty="0"/>
                  <a:t>Importantly, these are only estimates, they are not the truth</a:t>
                </a:r>
              </a:p>
              <a:p>
                <a:pPr lvl="1"/>
                <a:endParaRPr lang="en-GB" sz="2000" dirty="0"/>
              </a:p>
              <a:p>
                <a:r>
                  <a:rPr lang="en-GB" sz="2400" dirty="0"/>
                  <a:t>Great care must be given to ensure that any data included is biologically feasible</a:t>
                </a:r>
              </a:p>
              <a:p>
                <a:pPr lvl="1"/>
                <a:r>
                  <a:rPr lang="en-GB" sz="2000" dirty="0"/>
                  <a:t>No thought increases risk of spurious correlations</a:t>
                </a:r>
              </a:p>
            </p:txBody>
          </p:sp>
        </mc:Choice>
        <mc:Fallback xmlns="">
          <p:sp>
            <p:nvSpPr>
              <p:cNvPr id="3" name="Text Placeholder 2">
                <a:extLst>
                  <a:ext uri="{FF2B5EF4-FFF2-40B4-BE49-F238E27FC236}">
                    <a16:creationId xmlns:a16="http://schemas.microsoft.com/office/drawing/2014/main" id="{3D377406-85EE-4289-B39C-6978F5C2AFD6}"/>
                  </a:ext>
                </a:extLst>
              </p:cNvPr>
              <p:cNvSpPr>
                <a:spLocks noGrp="1" noRot="1" noChangeAspect="1" noMove="1" noResize="1" noEditPoints="1" noAdjustHandles="1" noChangeArrowheads="1" noChangeShapeType="1" noTextEdit="1"/>
              </p:cNvSpPr>
              <p:nvPr>
                <p:ph type="body" idx="1"/>
              </p:nvPr>
            </p:nvSpPr>
            <p:spPr>
              <a:xfrm>
                <a:off x="415600" y="1536633"/>
                <a:ext cx="11360800" cy="5002390"/>
              </a:xfrm>
              <a:blipFill>
                <a:blip r:embed="rId2"/>
                <a:stretch>
                  <a:fillRect t="-731"/>
                </a:stretch>
              </a:blipFill>
            </p:spPr>
            <p:txBody>
              <a:bodyPr/>
              <a:lstStyle/>
              <a:p>
                <a:r>
                  <a:rPr lang="en-GB">
                    <a:noFill/>
                  </a:rPr>
                  <a:t> </a:t>
                </a:r>
              </a:p>
            </p:txBody>
          </p:sp>
        </mc:Fallback>
      </mc:AlternateContent>
      <p:sp>
        <p:nvSpPr>
          <p:cNvPr id="4" name="Google Shape;374;p39">
            <a:extLst>
              <a:ext uri="{FF2B5EF4-FFF2-40B4-BE49-F238E27FC236}">
                <a16:creationId xmlns:a16="http://schemas.microsoft.com/office/drawing/2014/main" id="{EA34661B-ABDD-4FF5-94EB-D2ABA929B11C}"/>
              </a:ext>
            </a:extLst>
          </p:cNvPr>
          <p:cNvSpPr/>
          <p:nvPr/>
        </p:nvSpPr>
        <p:spPr>
          <a:xfrm>
            <a:off x="4347583" y="9627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418423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Did you drink coffee this morning?</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5859365" cy="4698335"/>
          </a:xfrm>
          <a:prstGeom prst="rect">
            <a:avLst/>
          </a:prstGeom>
        </p:spPr>
        <p:txBody>
          <a:bodyPr spcFirstLastPara="1" vert="horz" wrap="square" lIns="121900" tIns="121900" rIns="121900" bIns="121900" rtlCol="0" anchor="t" anchorCtr="0">
            <a:noAutofit/>
          </a:bodyPr>
          <a:lstStyle/>
          <a:p>
            <a:pPr marL="0" indent="0">
              <a:buNone/>
            </a:pPr>
            <a:r>
              <a:rPr lang="en-US" dirty="0"/>
              <a:t>Utterly trivial and simple question.</a:t>
            </a:r>
          </a:p>
          <a:p>
            <a:pPr marL="0" indent="0">
              <a:buNone/>
            </a:pPr>
            <a:endParaRPr lang="en-US" dirty="0"/>
          </a:p>
          <a:p>
            <a:pPr marL="0" indent="0">
              <a:buNone/>
            </a:pPr>
            <a:r>
              <a:rPr lang="en-US" dirty="0"/>
              <a:t>The response will be yes or no (1 or 0).</a:t>
            </a:r>
          </a:p>
          <a:p>
            <a:pPr marL="0" indent="0">
              <a:buNone/>
            </a:pPr>
            <a:endParaRPr lang="en-US" dirty="0"/>
          </a:p>
          <a:p>
            <a:pPr marL="0" indent="0">
              <a:buNone/>
            </a:pPr>
            <a:r>
              <a:rPr lang="en-GB" dirty="0"/>
              <a:t>Given your answer, the more interesting question is why did you drink coffee (or not)?</a:t>
            </a:r>
          </a:p>
          <a:p>
            <a:pPr marL="0" indent="0">
              <a:buNone/>
            </a:pPr>
            <a:endParaRPr lang="en-GB" dirty="0"/>
          </a:p>
          <a:p>
            <a:pPr marL="0" indent="0">
              <a:buNone/>
            </a:pPr>
            <a:r>
              <a:rPr lang="en-GB" dirty="0"/>
              <a:t>There is some unknown probability that you will drink coffee, which is </a:t>
            </a:r>
            <a:r>
              <a:rPr lang="en-GB" i="1" dirty="0"/>
              <a:t>determined</a:t>
            </a:r>
            <a:r>
              <a:rPr lang="en-GB" dirty="0"/>
              <a:t> by some unknown </a:t>
            </a:r>
            <a:r>
              <a:rPr lang="en-GB" i="1" dirty="0"/>
              <a:t>influences</a:t>
            </a:r>
            <a:r>
              <a:rPr lang="en-GB" dirty="0"/>
              <a:t>.</a:t>
            </a:r>
            <a:endParaRP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A4F0D0-3DBC-4026-AC8C-1A4D7131F5BC}"/>
                  </a:ext>
                </a:extLst>
              </p:cNvPr>
              <p:cNvSpPr txBox="1"/>
              <p:nvPr/>
            </p:nvSpPr>
            <p:spPr>
              <a:xfrm>
                <a:off x="6096000" y="5157239"/>
                <a:ext cx="18623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𝑏𝑖𝑛𝑜𝑚𝑖𝑎𝑙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70A4F0D0-3DBC-4026-AC8C-1A4D7131F5BC}"/>
                  </a:ext>
                </a:extLst>
              </p:cNvPr>
              <p:cNvSpPr txBox="1">
                <a:spLocks noRot="1" noChangeAspect="1" noMove="1" noResize="1" noEditPoints="1" noAdjustHandles="1" noChangeArrowheads="1" noChangeShapeType="1" noTextEdit="1"/>
              </p:cNvSpPr>
              <p:nvPr/>
            </p:nvSpPr>
            <p:spPr>
              <a:xfrm>
                <a:off x="6096000" y="5157239"/>
                <a:ext cx="1862305" cy="276999"/>
              </a:xfrm>
              <a:prstGeom prst="rect">
                <a:avLst/>
              </a:prstGeom>
              <a:blipFill>
                <a:blip r:embed="rId3"/>
                <a:stretch>
                  <a:fillRect l="-2623" t="-2222" r="-4590"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ECBC21-62FF-4DE1-BF7D-92A6D3C5EFCC}"/>
                  </a:ext>
                </a:extLst>
              </p:cNvPr>
              <p:cNvSpPr txBox="1"/>
              <p:nvPr/>
            </p:nvSpPr>
            <p:spPr>
              <a:xfrm>
                <a:off x="6096000" y="5873967"/>
                <a:ext cx="845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𝛽</m:t>
                      </m:r>
                    </m:oMath>
                  </m:oMathPara>
                </a14:m>
                <a:endParaRPr lang="en-GB" dirty="0"/>
              </a:p>
            </p:txBody>
          </p:sp>
        </mc:Choice>
        <mc:Fallback xmlns="">
          <p:sp>
            <p:nvSpPr>
              <p:cNvPr id="7" name="TextBox 6">
                <a:extLst>
                  <a:ext uri="{FF2B5EF4-FFF2-40B4-BE49-F238E27FC236}">
                    <a16:creationId xmlns:a16="http://schemas.microsoft.com/office/drawing/2014/main" id="{64ECBC21-62FF-4DE1-BF7D-92A6D3C5EFCC}"/>
                  </a:ext>
                </a:extLst>
              </p:cNvPr>
              <p:cNvSpPr txBox="1">
                <a:spLocks noRot="1" noChangeAspect="1" noMove="1" noResize="1" noEditPoints="1" noAdjustHandles="1" noChangeArrowheads="1" noChangeShapeType="1" noTextEdit="1"/>
              </p:cNvSpPr>
              <p:nvPr/>
            </p:nvSpPr>
            <p:spPr>
              <a:xfrm>
                <a:off x="6096000" y="5873967"/>
                <a:ext cx="845360" cy="276999"/>
              </a:xfrm>
              <a:prstGeom prst="rect">
                <a:avLst/>
              </a:prstGeom>
              <a:blipFill>
                <a:blip r:embed="rId4"/>
                <a:stretch>
                  <a:fillRect l="-6475" t="-4444" r="-9353" b="-35556"/>
                </a:stretch>
              </a:blipFill>
            </p:spPr>
            <p:txBody>
              <a:bodyPr/>
              <a:lstStyle/>
              <a:p>
                <a:r>
                  <a:rPr lang="en-GB">
                    <a:noFill/>
                  </a:rPr>
                  <a:t> </a:t>
                </a:r>
              </a:p>
            </p:txBody>
          </p:sp>
        </mc:Fallback>
      </mc:AlternateContent>
      <p:grpSp>
        <p:nvGrpSpPr>
          <p:cNvPr id="18" name="Group 17">
            <a:extLst>
              <a:ext uri="{FF2B5EF4-FFF2-40B4-BE49-F238E27FC236}">
                <a16:creationId xmlns:a16="http://schemas.microsoft.com/office/drawing/2014/main" id="{AB489590-0591-4AE0-B9F9-F6F6EF03AE3A}"/>
              </a:ext>
            </a:extLst>
          </p:cNvPr>
          <p:cNvGrpSpPr/>
          <p:nvPr/>
        </p:nvGrpSpPr>
        <p:grpSpPr>
          <a:xfrm>
            <a:off x="1136592" y="2615012"/>
            <a:ext cx="5238571" cy="2858312"/>
            <a:chOff x="1136592" y="2615012"/>
            <a:chExt cx="5238571" cy="2858312"/>
          </a:xfrm>
        </p:grpSpPr>
        <p:sp>
          <p:nvSpPr>
            <p:cNvPr id="11" name="Rectangle 10">
              <a:extLst>
                <a:ext uri="{FF2B5EF4-FFF2-40B4-BE49-F238E27FC236}">
                  <a16:creationId xmlns:a16="http://schemas.microsoft.com/office/drawing/2014/main" id="{05596422-935E-4022-9888-7394787E941F}"/>
                </a:ext>
              </a:extLst>
            </p:cNvPr>
            <p:cNvSpPr/>
            <p:nvPr/>
          </p:nvSpPr>
          <p:spPr>
            <a:xfrm>
              <a:off x="1136592" y="2615012"/>
              <a:ext cx="1354938" cy="373456"/>
            </a:xfrm>
            <a:prstGeom prst="rect">
              <a:avLst/>
            </a:prstGeom>
            <a:noFill/>
            <a:ln w="38100">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6E3CAB0-F281-48B4-B632-D1F42390B074}"/>
                </a:ext>
              </a:extLst>
            </p:cNvPr>
            <p:cNvSpPr/>
            <p:nvPr/>
          </p:nvSpPr>
          <p:spPr>
            <a:xfrm>
              <a:off x="6096000" y="5178668"/>
              <a:ext cx="279163" cy="294656"/>
            </a:xfrm>
            <a:prstGeom prst="roundRect">
              <a:avLst/>
            </a:pr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A5BD9862-CCC4-497B-89FA-728A05060977}"/>
                </a:ext>
              </a:extLst>
            </p:cNvPr>
            <p:cNvSpPr/>
            <p:nvPr/>
          </p:nvSpPr>
          <p:spPr>
            <a:xfrm>
              <a:off x="1734796" y="2999574"/>
              <a:ext cx="4495088" cy="2187723"/>
            </a:xfrm>
            <a:custGeom>
              <a:avLst/>
              <a:gdLst>
                <a:gd name="connsiteX0" fmla="*/ 0 w 4495088"/>
                <a:gd name="connsiteY0" fmla="*/ 0 h 2187723"/>
                <a:gd name="connsiteX1" fmla="*/ 658026 w 4495088"/>
                <a:gd name="connsiteY1" fmla="*/ 222190 h 2187723"/>
                <a:gd name="connsiteX2" fmla="*/ 3025211 w 4495088"/>
                <a:gd name="connsiteY2" fmla="*/ 282011 h 2187723"/>
                <a:gd name="connsiteX3" fmla="*/ 3794333 w 4495088"/>
                <a:gd name="connsiteY3" fmla="*/ 589660 h 2187723"/>
                <a:gd name="connsiteX4" fmla="*/ 4324172 w 4495088"/>
                <a:gd name="connsiteY4" fmla="*/ 1435693 h 2187723"/>
                <a:gd name="connsiteX5" fmla="*/ 4495088 w 4495088"/>
                <a:gd name="connsiteY5" fmla="*/ 2187723 h 218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088" h="2187723">
                  <a:moveTo>
                    <a:pt x="0" y="0"/>
                  </a:moveTo>
                  <a:cubicBezTo>
                    <a:pt x="76912" y="87594"/>
                    <a:pt x="153824" y="175188"/>
                    <a:pt x="658026" y="222190"/>
                  </a:cubicBezTo>
                  <a:cubicBezTo>
                    <a:pt x="1162228" y="269192"/>
                    <a:pt x="2502493" y="220766"/>
                    <a:pt x="3025211" y="282011"/>
                  </a:cubicBezTo>
                  <a:cubicBezTo>
                    <a:pt x="3547929" y="343256"/>
                    <a:pt x="3577840" y="397380"/>
                    <a:pt x="3794333" y="589660"/>
                  </a:cubicBezTo>
                  <a:cubicBezTo>
                    <a:pt x="4010827" y="781940"/>
                    <a:pt x="4207380" y="1169349"/>
                    <a:pt x="4324172" y="1435693"/>
                  </a:cubicBezTo>
                  <a:cubicBezTo>
                    <a:pt x="4440965" y="1702037"/>
                    <a:pt x="4468026" y="1944880"/>
                    <a:pt x="4495088" y="2187723"/>
                  </a:cubicBezTo>
                </a:path>
              </a:pathLst>
            </a:custGeom>
            <a:noFill/>
            <a:ln w="28575">
              <a:solidFill>
                <a:srgbClr val="CC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D28C55A4-C49B-4D37-8B07-2CE7CB6B3787}"/>
              </a:ext>
            </a:extLst>
          </p:cNvPr>
          <p:cNvGrpSpPr/>
          <p:nvPr/>
        </p:nvGrpSpPr>
        <p:grpSpPr>
          <a:xfrm>
            <a:off x="2596497" y="4909752"/>
            <a:ext cx="5323542" cy="1252909"/>
            <a:chOff x="2596497" y="4909752"/>
            <a:chExt cx="5323542" cy="1252909"/>
          </a:xfrm>
        </p:grpSpPr>
        <p:sp>
          <p:nvSpPr>
            <p:cNvPr id="46" name="Rectangle: Rounded Corners 45">
              <a:extLst>
                <a:ext uri="{FF2B5EF4-FFF2-40B4-BE49-F238E27FC236}">
                  <a16:creationId xmlns:a16="http://schemas.microsoft.com/office/drawing/2014/main" id="{64BFA693-DCE4-4AFE-9106-647ED915C76D}"/>
                </a:ext>
              </a:extLst>
            </p:cNvPr>
            <p:cNvSpPr/>
            <p:nvPr/>
          </p:nvSpPr>
          <p:spPr>
            <a:xfrm>
              <a:off x="7554483" y="5172823"/>
              <a:ext cx="365556" cy="276999"/>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6FFA9890-8C09-4FE9-A22A-EC53A8134235}"/>
                </a:ext>
              </a:extLst>
            </p:cNvPr>
            <p:cNvGrpSpPr/>
            <p:nvPr/>
          </p:nvGrpSpPr>
          <p:grpSpPr>
            <a:xfrm>
              <a:off x="2596497" y="4909752"/>
              <a:ext cx="5185254" cy="1252909"/>
              <a:chOff x="2596497" y="4909752"/>
              <a:chExt cx="5185254" cy="1252909"/>
            </a:xfrm>
          </p:grpSpPr>
          <p:sp>
            <p:nvSpPr>
              <p:cNvPr id="42" name="Rectangle 41">
                <a:extLst>
                  <a:ext uri="{FF2B5EF4-FFF2-40B4-BE49-F238E27FC236}">
                    <a16:creationId xmlns:a16="http://schemas.microsoft.com/office/drawing/2014/main" id="{E722088A-DBD5-4BA8-BFEF-8E71175E1F26}"/>
                  </a:ext>
                </a:extLst>
              </p:cNvPr>
              <p:cNvSpPr/>
              <p:nvPr/>
            </p:nvSpPr>
            <p:spPr>
              <a:xfrm>
                <a:off x="2596497" y="4909752"/>
                <a:ext cx="3060819" cy="350378"/>
              </a:xfrm>
              <a:prstGeom prst="rect">
                <a:avLst/>
              </a:prstGeom>
              <a:noFill/>
              <a:ln w="38100">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36AB0B07-6621-47E7-97BF-DA1B977FD90E}"/>
                  </a:ext>
                </a:extLst>
              </p:cNvPr>
              <p:cNvSpPr/>
              <p:nvPr/>
            </p:nvSpPr>
            <p:spPr>
              <a:xfrm>
                <a:off x="6091728" y="5885662"/>
                <a:ext cx="279163" cy="276999"/>
              </a:xfrm>
              <a:prstGeom prst="roundRect">
                <a:avLst/>
              </a:pr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28C7897D-050F-49B6-BEB2-738858A77545}"/>
                  </a:ext>
                </a:extLst>
              </p:cNvPr>
              <p:cNvSpPr/>
              <p:nvPr/>
            </p:nvSpPr>
            <p:spPr>
              <a:xfrm>
                <a:off x="5665862" y="5075058"/>
                <a:ext cx="572568" cy="821540"/>
              </a:xfrm>
              <a:custGeom>
                <a:avLst/>
                <a:gdLst>
                  <a:gd name="connsiteX0" fmla="*/ 0 w 572568"/>
                  <a:gd name="connsiteY0" fmla="*/ 9690 h 821540"/>
                  <a:gd name="connsiteX1" fmla="*/ 102549 w 572568"/>
                  <a:gd name="connsiteY1" fmla="*/ 60964 h 821540"/>
                  <a:gd name="connsiteX2" fmla="*/ 179461 w 572568"/>
                  <a:gd name="connsiteY2" fmla="*/ 471163 h 821540"/>
                  <a:gd name="connsiteX3" fmla="*/ 470018 w 572568"/>
                  <a:gd name="connsiteY3" fmla="*/ 590804 h 821540"/>
                  <a:gd name="connsiteX4" fmla="*/ 572568 w 572568"/>
                  <a:gd name="connsiteY4" fmla="*/ 821540 h 82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68" h="821540">
                    <a:moveTo>
                      <a:pt x="0" y="9690"/>
                    </a:moveTo>
                    <a:cubicBezTo>
                      <a:pt x="36319" y="-3129"/>
                      <a:pt x="72639" y="-15948"/>
                      <a:pt x="102549" y="60964"/>
                    </a:cubicBezTo>
                    <a:cubicBezTo>
                      <a:pt x="132459" y="137876"/>
                      <a:pt x="118216" y="382856"/>
                      <a:pt x="179461" y="471163"/>
                    </a:cubicBezTo>
                    <a:cubicBezTo>
                      <a:pt x="240706" y="559470"/>
                      <a:pt x="404500" y="532408"/>
                      <a:pt x="470018" y="590804"/>
                    </a:cubicBezTo>
                    <a:cubicBezTo>
                      <a:pt x="535536" y="649200"/>
                      <a:pt x="554052" y="735370"/>
                      <a:pt x="572568" y="82154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04A93DB3-2088-45FB-AD18-332EA248BC0D}"/>
                  </a:ext>
                </a:extLst>
              </p:cNvPr>
              <p:cNvSpPr/>
              <p:nvPr/>
            </p:nvSpPr>
            <p:spPr>
              <a:xfrm>
                <a:off x="6007693" y="5460986"/>
                <a:ext cx="1774058" cy="231994"/>
              </a:xfrm>
              <a:custGeom>
                <a:avLst/>
                <a:gdLst>
                  <a:gd name="connsiteX0" fmla="*/ 0 w 1749061"/>
                  <a:gd name="connsiteY0" fmla="*/ 145279 h 215125"/>
                  <a:gd name="connsiteX1" fmla="*/ 598206 w 1749061"/>
                  <a:gd name="connsiteY1" fmla="*/ 179462 h 215125"/>
                  <a:gd name="connsiteX2" fmla="*/ 1589518 w 1749061"/>
                  <a:gd name="connsiteY2" fmla="*/ 205099 h 215125"/>
                  <a:gd name="connsiteX3" fmla="*/ 1734797 w 1749061"/>
                  <a:gd name="connsiteY3" fmla="*/ 0 h 215125"/>
                </a:gdLst>
                <a:ahLst/>
                <a:cxnLst>
                  <a:cxn ang="0">
                    <a:pos x="connsiteX0" y="connsiteY0"/>
                  </a:cxn>
                  <a:cxn ang="0">
                    <a:pos x="connsiteX1" y="connsiteY1"/>
                  </a:cxn>
                  <a:cxn ang="0">
                    <a:pos x="connsiteX2" y="connsiteY2"/>
                  </a:cxn>
                  <a:cxn ang="0">
                    <a:pos x="connsiteX3" y="connsiteY3"/>
                  </a:cxn>
                </a:cxnLst>
                <a:rect l="l" t="t" r="r" b="b"/>
                <a:pathLst>
                  <a:path w="1749061" h="215125">
                    <a:moveTo>
                      <a:pt x="0" y="145279"/>
                    </a:moveTo>
                    <a:lnTo>
                      <a:pt x="598206" y="179462"/>
                    </a:lnTo>
                    <a:cubicBezTo>
                      <a:pt x="863126" y="189432"/>
                      <a:pt x="1400086" y="235009"/>
                      <a:pt x="1589518" y="205099"/>
                    </a:cubicBezTo>
                    <a:cubicBezTo>
                      <a:pt x="1778950" y="175189"/>
                      <a:pt x="1756873" y="87594"/>
                      <a:pt x="1734797" y="0"/>
                    </a:cubicBezTo>
                  </a:path>
                </a:pathLst>
              </a:custGeom>
              <a:noFill/>
              <a:ln w="28575">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1" name="Group 20">
            <a:extLst>
              <a:ext uri="{FF2B5EF4-FFF2-40B4-BE49-F238E27FC236}">
                <a16:creationId xmlns:a16="http://schemas.microsoft.com/office/drawing/2014/main" id="{9A6854F8-1D7B-4E84-AAFB-F147BDE19CAE}"/>
              </a:ext>
            </a:extLst>
          </p:cNvPr>
          <p:cNvGrpSpPr/>
          <p:nvPr/>
        </p:nvGrpSpPr>
        <p:grpSpPr>
          <a:xfrm>
            <a:off x="461138" y="5662087"/>
            <a:ext cx="6472787" cy="774166"/>
            <a:chOff x="461138" y="5662087"/>
            <a:chExt cx="6472787" cy="774166"/>
          </a:xfrm>
        </p:grpSpPr>
        <p:sp>
          <p:nvSpPr>
            <p:cNvPr id="43" name="Rectangle 42">
              <a:extLst>
                <a:ext uri="{FF2B5EF4-FFF2-40B4-BE49-F238E27FC236}">
                  <a16:creationId xmlns:a16="http://schemas.microsoft.com/office/drawing/2014/main" id="{ED52917F-8F6B-4630-81DC-4B6013FD7F93}"/>
                </a:ext>
              </a:extLst>
            </p:cNvPr>
            <p:cNvSpPr/>
            <p:nvPr/>
          </p:nvSpPr>
          <p:spPr>
            <a:xfrm>
              <a:off x="461138" y="5662087"/>
              <a:ext cx="4563789" cy="75477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578663CD-020D-4580-A43F-AEF629599CA7}"/>
                </a:ext>
              </a:extLst>
            </p:cNvPr>
            <p:cNvSpPr/>
            <p:nvPr/>
          </p:nvSpPr>
          <p:spPr>
            <a:xfrm>
              <a:off x="6568369" y="5885662"/>
              <a:ext cx="365556" cy="27699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BF37E230-F9E9-4C18-BBDD-06A4FDA6A4EB}"/>
                </a:ext>
              </a:extLst>
            </p:cNvPr>
            <p:cNvSpPr/>
            <p:nvPr/>
          </p:nvSpPr>
          <p:spPr>
            <a:xfrm>
              <a:off x="5024928" y="6016625"/>
              <a:ext cx="1751888" cy="419628"/>
            </a:xfrm>
            <a:custGeom>
              <a:avLst/>
              <a:gdLst>
                <a:gd name="connsiteX0" fmla="*/ 0 w 1726251"/>
                <a:gd name="connsiteY0" fmla="*/ 0 h 420014"/>
                <a:gd name="connsiteX1" fmla="*/ 341832 w 1726251"/>
                <a:gd name="connsiteY1" fmla="*/ 188008 h 420014"/>
                <a:gd name="connsiteX2" fmla="*/ 914400 w 1726251"/>
                <a:gd name="connsiteY2" fmla="*/ 376015 h 420014"/>
                <a:gd name="connsiteX3" fmla="*/ 1529698 w 1726251"/>
                <a:gd name="connsiteY3" fmla="*/ 401653 h 420014"/>
                <a:gd name="connsiteX4" fmla="*/ 1726251 w 1726251"/>
                <a:gd name="connsiteY4" fmla="*/ 145279 h 42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251" h="420014">
                  <a:moveTo>
                    <a:pt x="0" y="0"/>
                  </a:moveTo>
                  <a:cubicBezTo>
                    <a:pt x="94716" y="62669"/>
                    <a:pt x="189432" y="125339"/>
                    <a:pt x="341832" y="188008"/>
                  </a:cubicBezTo>
                  <a:cubicBezTo>
                    <a:pt x="494232" y="250677"/>
                    <a:pt x="716422" y="340407"/>
                    <a:pt x="914400" y="376015"/>
                  </a:cubicBezTo>
                  <a:cubicBezTo>
                    <a:pt x="1112378" y="411623"/>
                    <a:pt x="1394389" y="440109"/>
                    <a:pt x="1529698" y="401653"/>
                  </a:cubicBezTo>
                  <a:cubicBezTo>
                    <a:pt x="1665007" y="363197"/>
                    <a:pt x="1695629" y="254238"/>
                    <a:pt x="1726251" y="145279"/>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9" name="Picture 58" descr="A cup of coffee with coffee beans&#10;&#10;Description automatically generated with medium confidence">
            <a:extLst>
              <a:ext uri="{FF2B5EF4-FFF2-40B4-BE49-F238E27FC236}">
                <a16:creationId xmlns:a16="http://schemas.microsoft.com/office/drawing/2014/main" id="{1451199C-C7D4-43C6-A921-5C04850E2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207" y="1256690"/>
            <a:ext cx="4860193" cy="3560092"/>
          </a:xfrm>
          <a:prstGeom prst="rect">
            <a:avLst/>
          </a:prstGeom>
        </p:spPr>
      </p:pic>
    </p:spTree>
    <p:extLst>
      <p:ext uri="{BB962C8B-B14F-4D97-AF65-F5344CB8AC3E}">
        <p14:creationId xmlns:p14="http://schemas.microsoft.com/office/powerpoint/2010/main" val="354894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Why did you drink coffee this morning (or not)?</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6177587" cy="4936035"/>
          </a:xfrm>
          <a:prstGeom prst="rect">
            <a:avLst/>
          </a:prstGeom>
        </p:spPr>
        <p:txBody>
          <a:bodyPr spcFirstLastPara="1" vert="horz" wrap="square" lIns="121900" tIns="121900" rIns="121900" bIns="121900" rtlCol="0" anchor="t" anchorCtr="0">
            <a:noAutofit/>
          </a:bodyPr>
          <a:lstStyle/>
          <a:p>
            <a:pPr marL="0" indent="0">
              <a:buNone/>
            </a:pPr>
            <a:r>
              <a:rPr lang="en-US" dirty="0"/>
              <a:t>No one randomly chooses to drink coffee (no “lol so random” crap here).</a:t>
            </a:r>
          </a:p>
          <a:p>
            <a:pPr marL="0" indent="0">
              <a:buNone/>
            </a:pPr>
            <a:endParaRPr lang="en-US" dirty="0"/>
          </a:p>
          <a:p>
            <a:pPr marL="0" indent="0">
              <a:buNone/>
            </a:pPr>
            <a:r>
              <a:rPr lang="en-US" dirty="0"/>
              <a:t>That decision is </a:t>
            </a:r>
            <a:r>
              <a:rPr lang="en-US" i="1" dirty="0"/>
              <a:t>determined </a:t>
            </a:r>
            <a:r>
              <a:rPr lang="en-US" dirty="0"/>
              <a:t>based on an entire </a:t>
            </a:r>
            <a:r>
              <a:rPr lang="en-US" i="1" dirty="0"/>
              <a:t>process</a:t>
            </a:r>
            <a:r>
              <a:rPr lang="en-US" dirty="0"/>
              <a:t>! E.g.;</a:t>
            </a:r>
          </a:p>
          <a:p>
            <a:pPr marL="0" indent="0">
              <a:buNone/>
            </a:pPr>
            <a:r>
              <a:rPr lang="en-US" sz="1600" dirty="0"/>
              <a:t>Do you parents drink coffee?</a:t>
            </a:r>
          </a:p>
          <a:p>
            <a:pPr marL="0" indent="0">
              <a:buNone/>
            </a:pPr>
            <a:r>
              <a:rPr lang="en-US" sz="1600" dirty="0"/>
              <a:t>Did you watch TV were mature characters drank coffee?</a:t>
            </a:r>
          </a:p>
          <a:p>
            <a:pPr marL="0" indent="0">
              <a:buNone/>
            </a:pPr>
            <a:r>
              <a:rPr lang="en-US" sz="1600" dirty="0"/>
              <a:t>Did you want to emulate these characters?</a:t>
            </a:r>
            <a:endParaRPr lang="en-US" i="1" dirty="0"/>
          </a:p>
          <a:p>
            <a:pPr marL="0" indent="0">
              <a:buNone/>
            </a:pPr>
            <a:r>
              <a:rPr lang="en-US" sz="1600" dirty="0"/>
              <a:t>Are you from a culture where drinking coffee in the morning is normal?</a:t>
            </a:r>
          </a:p>
          <a:p>
            <a:pPr marL="0" indent="0">
              <a:buNone/>
            </a:pPr>
            <a:r>
              <a:rPr lang="en-US" sz="1600" dirty="0"/>
              <a:t>Do you drink tea instead of coffee?</a:t>
            </a:r>
          </a:p>
          <a:p>
            <a:pPr marL="0" indent="0">
              <a:buNone/>
            </a:pPr>
            <a:r>
              <a:rPr lang="en-US" sz="1600" dirty="0"/>
              <a:t>Are you hungover?</a:t>
            </a:r>
          </a:p>
          <a:p>
            <a:pPr marL="0" indent="0">
              <a:buNone/>
            </a:pPr>
            <a:r>
              <a:rPr lang="en-US" sz="1600" dirty="0"/>
              <a:t>Do you believe drinking coffee helps with a hangover?</a:t>
            </a:r>
          </a:p>
          <a:p>
            <a:pPr marL="0" indent="0">
              <a:buNone/>
            </a:pPr>
            <a:r>
              <a:rPr lang="en-US" sz="1600" dirty="0"/>
              <a:t>Did you see a butterfly this morning, which reminded you of your grandmother’s room which had butterflies in the wallpaper, and your grandmother used to grind coffee by hand, and did you become nostalgic for your grandmothers coffee?</a:t>
            </a:r>
          </a:p>
          <a:p>
            <a:pPr marL="0" indent="0">
              <a:buNone/>
            </a:pPr>
            <a:r>
              <a:rPr lang="en-US" sz="1600" dirty="0"/>
              <a:t>And so, so, so many more potential variables which drove you to your decision this morning.</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184235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3" end="3"/>
                                            </p:txEl>
                                          </p:spTgt>
                                        </p:tgtEl>
                                        <p:attrNameLst>
                                          <p:attrName>style.visibility</p:attrName>
                                        </p:attrNameLst>
                                      </p:cBhvr>
                                      <p:to>
                                        <p:strVal val="visible"/>
                                      </p:to>
                                    </p:set>
                                    <p:animEffect transition="in" filter="fade">
                                      <p:cBhvr>
                                        <p:cTn id="17" dur="1000"/>
                                        <p:tgtEl>
                                          <p:spTgt spid="3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4" end="4"/>
                                            </p:txEl>
                                          </p:spTgt>
                                        </p:tgtEl>
                                        <p:attrNameLst>
                                          <p:attrName>style.visibility</p:attrName>
                                        </p:attrNameLst>
                                      </p:cBhvr>
                                      <p:to>
                                        <p:strVal val="visible"/>
                                      </p:to>
                                    </p:set>
                                    <p:animEffect transition="in" filter="fade">
                                      <p:cBhvr>
                                        <p:cTn id="22" dur="1000"/>
                                        <p:tgtEl>
                                          <p:spTgt spid="3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animEffect transition="in" filter="fade">
                                      <p:cBhvr>
                                        <p:cTn id="27" dur="1000"/>
                                        <p:tgtEl>
                                          <p:spTgt spid="3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xEl>
                                              <p:pRg st="6" end="6"/>
                                            </p:txEl>
                                          </p:spTgt>
                                        </p:tgtEl>
                                        <p:attrNameLst>
                                          <p:attrName>style.visibility</p:attrName>
                                        </p:attrNameLst>
                                      </p:cBhvr>
                                      <p:to>
                                        <p:strVal val="visible"/>
                                      </p:to>
                                    </p:set>
                                    <p:animEffect transition="in" filter="fade">
                                      <p:cBhvr>
                                        <p:cTn id="32" dur="1000"/>
                                        <p:tgtEl>
                                          <p:spTgt spid="3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xEl>
                                              <p:pRg st="7" end="7"/>
                                            </p:txEl>
                                          </p:spTgt>
                                        </p:tgtEl>
                                        <p:attrNameLst>
                                          <p:attrName>style.visibility</p:attrName>
                                        </p:attrNameLst>
                                      </p:cBhvr>
                                      <p:to>
                                        <p:strVal val="visible"/>
                                      </p:to>
                                    </p:set>
                                    <p:animEffect transition="in" filter="fade">
                                      <p:cBhvr>
                                        <p:cTn id="37" dur="1000"/>
                                        <p:tgtEl>
                                          <p:spTgt spid="3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
                                            <p:txEl>
                                              <p:pRg st="8" end="8"/>
                                            </p:txEl>
                                          </p:spTgt>
                                        </p:tgtEl>
                                        <p:attrNameLst>
                                          <p:attrName>style.visibility</p:attrName>
                                        </p:attrNameLst>
                                      </p:cBhvr>
                                      <p:to>
                                        <p:strVal val="visible"/>
                                      </p:to>
                                    </p:set>
                                    <p:animEffect transition="in" filter="fade">
                                      <p:cBhvr>
                                        <p:cTn id="42" dur="1000"/>
                                        <p:tgtEl>
                                          <p:spTgt spid="3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xEl>
                                              <p:pRg st="9" end="9"/>
                                            </p:txEl>
                                          </p:spTgt>
                                        </p:tgtEl>
                                        <p:attrNameLst>
                                          <p:attrName>style.visibility</p:attrName>
                                        </p:attrNameLst>
                                      </p:cBhvr>
                                      <p:to>
                                        <p:strVal val="visible"/>
                                      </p:to>
                                    </p:set>
                                    <p:animEffect transition="in" filter="fade">
                                      <p:cBhvr>
                                        <p:cTn id="47" dur="1000"/>
                                        <p:tgtEl>
                                          <p:spTgt spid="3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xEl>
                                              <p:pRg st="10" end="10"/>
                                            </p:txEl>
                                          </p:spTgt>
                                        </p:tgtEl>
                                        <p:attrNameLst>
                                          <p:attrName>style.visibility</p:attrName>
                                        </p:attrNameLst>
                                      </p:cBhvr>
                                      <p:to>
                                        <p:strVal val="visible"/>
                                      </p:to>
                                    </p:set>
                                    <p:animEffect transition="in" filter="fade">
                                      <p:cBhvr>
                                        <p:cTn id="52" dur="1000"/>
                                        <p:tgtEl>
                                          <p:spTgt spid="3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xEl>
                                              <p:pRg st="11" end="11"/>
                                            </p:txEl>
                                          </p:spTgt>
                                        </p:tgtEl>
                                        <p:attrNameLst>
                                          <p:attrName>style.visibility</p:attrName>
                                        </p:attrNameLst>
                                      </p:cBhvr>
                                      <p:to>
                                        <p:strVal val="visible"/>
                                      </p:to>
                                    </p:set>
                                    <p:animEffect transition="in" filter="fade">
                                      <p:cBhvr>
                                        <p:cTn id="57" dur="1000"/>
                                        <p:tgtEl>
                                          <p:spTgt spid="32">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Think before you run!!!</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392572"/>
            <a:ext cx="6177587" cy="5261995"/>
          </a:xfrm>
          <a:prstGeom prst="rect">
            <a:avLst/>
          </a:prstGeom>
        </p:spPr>
        <p:txBody>
          <a:bodyPr spcFirstLastPara="1" vert="horz" wrap="square" lIns="121900" tIns="121900" rIns="121900" bIns="121900" rtlCol="0" anchor="t" anchorCtr="0">
            <a:noAutofit/>
          </a:bodyPr>
          <a:lstStyle/>
          <a:p>
            <a:pPr marL="0" indent="0">
              <a:buNone/>
            </a:pPr>
            <a:r>
              <a:rPr lang="en-US" dirty="0"/>
              <a:t>Adding covariates (i.e., “factors”) to a model is easy.</a:t>
            </a:r>
          </a:p>
          <a:p>
            <a:pPr marL="0" indent="0">
              <a:buNone/>
            </a:pPr>
            <a:endParaRPr lang="en-US" dirty="0"/>
          </a:p>
          <a:p>
            <a:pPr marL="0" indent="0">
              <a:buNone/>
            </a:pPr>
            <a:r>
              <a:rPr lang="en-US" dirty="0"/>
              <a:t>There are tools available to help you choose which the “most important” variables are (but these carry huge risks). </a:t>
            </a:r>
          </a:p>
          <a:p>
            <a:pPr marL="0" indent="0">
              <a:buNone/>
            </a:pPr>
            <a:endParaRPr lang="en-US" dirty="0"/>
          </a:p>
          <a:p>
            <a:pPr marL="0" indent="0">
              <a:buNone/>
            </a:pPr>
            <a:r>
              <a:rPr lang="en-US" i="1" dirty="0"/>
              <a:t>Thinking</a:t>
            </a:r>
            <a:r>
              <a:rPr lang="en-US" dirty="0"/>
              <a:t> about what to add to a model is much harder – but this is why you’ve had </a:t>
            </a:r>
            <a:r>
              <a:rPr lang="en-US" i="1" dirty="0"/>
              <a:t>four</a:t>
            </a:r>
            <a:r>
              <a:rPr lang="en-US" dirty="0"/>
              <a:t> years to learn biology!</a:t>
            </a:r>
          </a:p>
          <a:p>
            <a:pPr marL="0" indent="0">
              <a:buNone/>
            </a:pPr>
            <a:endParaRPr lang="en-US" i="1" dirty="0"/>
          </a:p>
          <a:p>
            <a:pPr marL="0" indent="0">
              <a:buNone/>
            </a:pPr>
            <a:r>
              <a:rPr lang="en-US" dirty="0"/>
              <a:t>Do not throw out those four years of training you’ve had just to fit a model!</a:t>
            </a:r>
          </a:p>
        </p:txBody>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39008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0" y="203433"/>
            <a:ext cx="12192000" cy="763600"/>
          </a:xfrm>
          <a:prstGeom prst="rect">
            <a:avLst/>
          </a:prstGeom>
        </p:spPr>
        <p:txBody>
          <a:bodyPr spcFirstLastPara="1" vert="horz" wrap="square" lIns="121900" tIns="121900" rIns="121900" bIns="121900" rtlCol="0" anchor="ctr" anchorCtr="0">
            <a:noAutofit/>
          </a:bodyPr>
          <a:lstStyle/>
          <a:p>
            <a:pPr algn="ctr"/>
            <a:r>
              <a:rPr lang="en-GB" dirty="0"/>
              <a:t>Use biology to build models, not statistics</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xmlns:a14="http://schemas.microsoft.com/office/drawing/2010/main">
        <mc:Choice Requires="a14">
          <p:sp>
            <p:nvSpPr>
              <p:cNvPr id="32" name="Google Shape;371;p39">
                <a:extLst>
                  <a:ext uri="{FF2B5EF4-FFF2-40B4-BE49-F238E27FC236}">
                    <a16:creationId xmlns:a16="http://schemas.microsoft.com/office/drawing/2014/main" id="{5394189B-7847-4829-B059-EDBDC6134D1F}"/>
                  </a:ext>
                </a:extLst>
              </p:cNvPr>
              <p:cNvSpPr txBox="1">
                <a:spLocks noGrp="1"/>
              </p:cNvSpPr>
              <p:nvPr>
                <p:ph type="body" idx="1"/>
              </p:nvPr>
            </p:nvSpPr>
            <p:spPr>
              <a:xfrm>
                <a:off x="415599" y="1718532"/>
                <a:ext cx="6500607" cy="4936035"/>
              </a:xfrm>
              <a:prstGeom prst="rect">
                <a:avLst/>
              </a:prstGeom>
            </p:spPr>
            <p:txBody>
              <a:bodyPr spcFirstLastPara="1" vert="horz" wrap="square" lIns="121900" tIns="121900" rIns="121900" bIns="121900" rtlCol="0" anchor="t" anchorCtr="0">
                <a:noAutofit/>
              </a:bodyPr>
              <a:lstStyle/>
              <a:p>
                <a:pPr marL="0" indent="0">
                  <a:buNone/>
                </a:pPr>
                <a:r>
                  <a:rPr lang="en-US" dirty="0"/>
                  <a:t>For each variable you want to add to a model, consider:</a:t>
                </a:r>
              </a:p>
              <a:p>
                <a:pPr marL="0" indent="0">
                  <a:buNone/>
                </a:pPr>
                <a:endParaRPr lang="en-US" dirty="0"/>
              </a:p>
              <a:p>
                <a:pPr marL="514350" indent="-514350">
                  <a:buAutoNum type="arabicPeriod"/>
                </a:pPr>
                <a:r>
                  <a:rPr lang="en-US" dirty="0"/>
                  <a:t>What is the mechanism for causation (does X really cause Y?).</a:t>
                </a:r>
              </a:p>
              <a:p>
                <a:pPr marL="514350" indent="-514350">
                  <a:buAutoNum type="arabicPeriod"/>
                </a:pPr>
                <a:endParaRPr lang="en-US" dirty="0"/>
              </a:p>
              <a:p>
                <a:pPr marL="514350" indent="-514350">
                  <a:buAutoNum type="arabicPeriod"/>
                </a:pPr>
                <a:r>
                  <a:rPr lang="en-US" dirty="0"/>
                  <a:t>How would all of the variables come together to influence the outcome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oMath>
                </a14:m>
                <a:r>
                  <a:rPr lang="en-US" dirty="0"/>
                  <a:t>).</a:t>
                </a:r>
              </a:p>
              <a:p>
                <a:pPr marL="514350" indent="-514350">
                  <a:buAutoNum type="arabicPeriod"/>
                </a:pPr>
                <a:endParaRPr lang="en-US" dirty="0"/>
              </a:p>
              <a:p>
                <a:pPr marL="514350" indent="-514350">
                  <a:buAutoNum type="arabicPeriod"/>
                </a:pPr>
                <a:r>
                  <a:rPr lang="en-US" dirty="0"/>
                  <a:t>Don’t go on a fishing expedition (p-hacking, etc.).</a:t>
                </a:r>
              </a:p>
            </p:txBody>
          </p:sp>
        </mc:Choice>
        <mc:Fallback xmlns="">
          <p:sp>
            <p:nvSpPr>
              <p:cNvPr id="32" name="Google Shape;371;p39">
                <a:extLst>
                  <a:ext uri="{FF2B5EF4-FFF2-40B4-BE49-F238E27FC236}">
                    <a16:creationId xmlns:a16="http://schemas.microsoft.com/office/drawing/2014/main" id="{5394189B-7847-4829-B059-EDBDC6134D1F}"/>
                  </a:ext>
                </a:extLst>
              </p:cNvPr>
              <p:cNvSpPr txBox="1">
                <a:spLocks noGrp="1" noRot="1" noChangeAspect="1" noMove="1" noResize="1" noEditPoints="1" noAdjustHandles="1" noChangeArrowheads="1" noChangeShapeType="1" noTextEdit="1"/>
              </p:cNvSpPr>
              <p:nvPr>
                <p:ph type="body" idx="1"/>
              </p:nvPr>
            </p:nvSpPr>
            <p:spPr>
              <a:xfrm>
                <a:off x="415599" y="1718532"/>
                <a:ext cx="6500607" cy="4936035"/>
              </a:xfrm>
              <a:prstGeom prst="rect">
                <a:avLst/>
              </a:prstGeom>
              <a:blipFill>
                <a:blip r:embed="rId3"/>
                <a:stretch>
                  <a:fillRect l="-1406" t="-494" r="-187"/>
                </a:stretch>
              </a:blipFill>
            </p:spPr>
            <p:txBody>
              <a:bodyPr/>
              <a:lstStyle/>
              <a:p>
                <a:r>
                  <a:rPr lang="en-GB">
                    <a:noFill/>
                  </a:rPr>
                  <a:t> </a:t>
                </a:r>
              </a:p>
            </p:txBody>
          </p:sp>
        </mc:Fallback>
      </mc:AlternateContent>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spTree>
    <p:extLst>
      <p:ext uri="{BB962C8B-B14F-4D97-AF65-F5344CB8AC3E}">
        <p14:creationId xmlns:p14="http://schemas.microsoft.com/office/powerpoint/2010/main" val="214048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10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10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fade">
                                      <p:cBhvr>
                                        <p:cTn id="22" dur="1000"/>
                                        <p:tgtEl>
                                          <p:spTgt spid="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Do you trust my model?</a:t>
            </a:r>
            <a:endParaRPr dirty="0"/>
          </a:p>
        </p:txBody>
      </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0" name="Picture 9" descr="A cup of coffee with coffee beans&#10;&#10;Description automatically generated with medium confidence">
            <a:extLst>
              <a:ext uri="{FF2B5EF4-FFF2-40B4-BE49-F238E27FC236}">
                <a16:creationId xmlns:a16="http://schemas.microsoft.com/office/drawing/2014/main" id="{4CAF2252-90C9-4317-B0E3-18860FF91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07" y="2145690"/>
            <a:ext cx="4860193" cy="3560092"/>
          </a:xfrm>
          <a:prstGeom prst="rect">
            <a:avLst/>
          </a:prstGeom>
        </p:spPr>
      </p:pic>
      <p:sp>
        <p:nvSpPr>
          <p:cNvPr id="3" name="TextBox 2">
            <a:extLst>
              <a:ext uri="{FF2B5EF4-FFF2-40B4-BE49-F238E27FC236}">
                <a16:creationId xmlns:a16="http://schemas.microsoft.com/office/drawing/2014/main" id="{67B3A492-32F5-4472-BA6A-085A5D3D6452}"/>
              </a:ext>
            </a:extLst>
          </p:cNvPr>
          <p:cNvSpPr txBox="1"/>
          <p:nvPr/>
        </p:nvSpPr>
        <p:spPr>
          <a:xfrm>
            <a:off x="7409553" y="5709264"/>
            <a:ext cx="3873500" cy="923330"/>
          </a:xfrm>
          <a:prstGeom prst="rect">
            <a:avLst/>
          </a:prstGeom>
          <a:noFill/>
        </p:spPr>
        <p:txBody>
          <a:bodyPr wrap="square" rtlCol="0">
            <a:spAutoFit/>
          </a:bodyPr>
          <a:lstStyle/>
          <a:p>
            <a:pPr algn="ctr"/>
            <a:r>
              <a:rPr lang="en-US" dirty="0"/>
              <a:t>The aim of causal statistics is to try and capture the true causal relationships of this </a:t>
            </a:r>
            <a:r>
              <a:rPr lang="en-US" i="1" dirty="0"/>
              <a:t>process</a:t>
            </a:r>
            <a:r>
              <a:rPr lang="en-US" dirty="0"/>
              <a:t>.</a:t>
            </a:r>
            <a:endParaRPr lang="en-GB" dirty="0"/>
          </a:p>
        </p:txBody>
      </p:sp>
      <p:pic>
        <p:nvPicPr>
          <p:cNvPr id="9" name="Picture 8">
            <a:extLst>
              <a:ext uri="{FF2B5EF4-FFF2-40B4-BE49-F238E27FC236}">
                <a16:creationId xmlns:a16="http://schemas.microsoft.com/office/drawing/2014/main" id="{5E9F69C3-F525-484B-86EC-0EE5B63A72F8}"/>
              </a:ext>
            </a:extLst>
          </p:cNvPr>
          <p:cNvPicPr>
            <a:picLocks noChangeAspect="1"/>
          </p:cNvPicPr>
          <p:nvPr/>
        </p:nvPicPr>
        <p:blipFill>
          <a:blip r:embed="rId4"/>
          <a:stretch>
            <a:fillRect/>
          </a:stretch>
        </p:blipFill>
        <p:spPr>
          <a:xfrm>
            <a:off x="565810" y="1380564"/>
            <a:ext cx="6018015" cy="527400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2959DD-A786-41F0-9B16-9BD3B66FFC6C}"/>
                  </a:ext>
                </a:extLst>
              </p:cNvPr>
              <p:cNvSpPr txBox="1"/>
              <p:nvPr/>
            </p:nvSpPr>
            <p:spPr>
              <a:xfrm>
                <a:off x="7537269" y="1488755"/>
                <a:ext cx="38381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Pr</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𝐷𝑟𝑖𝑛𝑘</m:t>
                              </m:r>
                              <m:r>
                                <a:rPr lang="en-GB" b="0" i="1" smtClean="0">
                                  <a:latin typeface="Cambria Math" panose="02040503050406030204" pitchFamily="18" charset="0"/>
                                </a:rPr>
                                <m:t> </m:t>
                              </m:r>
                              <m:r>
                                <a:rPr lang="en-GB" b="0" i="1" smtClean="0">
                                  <a:latin typeface="Cambria Math" panose="02040503050406030204" pitchFamily="18" charset="0"/>
                                </a:rPr>
                                <m:t>𝐶𝑜𝑓𝑓𝑒𝑒</m:t>
                              </m:r>
                            </m:e>
                          </m:d>
                        </m:e>
                      </m:func>
                      <m:r>
                        <a:rPr lang="en-GB" b="0" i="1" smtClean="0">
                          <a:latin typeface="Cambria Math" panose="02040503050406030204" pitchFamily="18" charset="0"/>
                        </a:rPr>
                        <m:t>∝</m:t>
                      </m:r>
                      <m:r>
                        <a:rPr lang="en-GB" b="0" i="1" smtClean="0">
                          <a:latin typeface="Cambria Math" panose="02040503050406030204" pitchFamily="18" charset="0"/>
                        </a:rPr>
                        <m:t>𝑀𝑜𝑛𝑒𝑦</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𝑤𝑎𝑙𝑙𝑒𝑡</m:t>
                      </m:r>
                    </m:oMath>
                  </m:oMathPara>
                </a14:m>
                <a:endParaRPr lang="en-GB" dirty="0"/>
              </a:p>
            </p:txBody>
          </p:sp>
        </mc:Choice>
        <mc:Fallback xmlns="">
          <p:sp>
            <p:nvSpPr>
              <p:cNvPr id="2" name="TextBox 1">
                <a:extLst>
                  <a:ext uri="{FF2B5EF4-FFF2-40B4-BE49-F238E27FC236}">
                    <a16:creationId xmlns:a16="http://schemas.microsoft.com/office/drawing/2014/main" id="{F02959DD-A786-41F0-9B16-9BD3B66FFC6C}"/>
                  </a:ext>
                </a:extLst>
              </p:cNvPr>
              <p:cNvSpPr txBox="1">
                <a:spLocks noRot="1" noChangeAspect="1" noMove="1" noResize="1" noEditPoints="1" noAdjustHandles="1" noChangeArrowheads="1" noChangeShapeType="1" noTextEdit="1"/>
              </p:cNvSpPr>
              <p:nvPr/>
            </p:nvSpPr>
            <p:spPr>
              <a:xfrm>
                <a:off x="7537269" y="1488755"/>
                <a:ext cx="3838167" cy="276999"/>
              </a:xfrm>
              <a:prstGeom prst="rect">
                <a:avLst/>
              </a:prstGeom>
              <a:blipFill>
                <a:blip r:embed="rId5"/>
                <a:stretch>
                  <a:fillRect l="-952" t="-2174" r="-952" b="-32609"/>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46CE8837-4D13-4561-84D8-1FEEB72E93D0}"/>
              </a:ext>
            </a:extLst>
          </p:cNvPr>
          <p:cNvSpPr txBox="1"/>
          <p:nvPr/>
        </p:nvSpPr>
        <p:spPr>
          <a:xfrm>
            <a:off x="3152404" y="3135386"/>
            <a:ext cx="2265028" cy="1754326"/>
          </a:xfrm>
          <a:prstGeom prst="rect">
            <a:avLst/>
          </a:prstGeom>
          <a:solidFill>
            <a:schemeClr val="bg1"/>
          </a:solidFill>
          <a:ln w="28575">
            <a:solidFill>
              <a:srgbClr val="C4134E"/>
            </a:solidFill>
          </a:ln>
        </p:spPr>
        <p:txBody>
          <a:bodyPr wrap="square" rtlCol="0">
            <a:spAutoFit/>
          </a:bodyPr>
          <a:lstStyle/>
          <a:p>
            <a:pPr algn="ctr"/>
            <a:r>
              <a:rPr lang="en-GB" dirty="0"/>
              <a:t>What is the mechanism that causes you to buy a coffee, 100% of the time, if you have &gt; £50 in your wallet?</a:t>
            </a:r>
          </a:p>
        </p:txBody>
      </p:sp>
    </p:spTree>
    <p:extLst>
      <p:ext uri="{BB962C8B-B14F-4D97-AF65-F5344CB8AC3E}">
        <p14:creationId xmlns:p14="http://schemas.microsoft.com/office/powerpoint/2010/main" val="91294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2604976"/>
            <a:ext cx="6751600" cy="1818167"/>
          </a:xfrm>
          <a:prstGeom prst="rect">
            <a:avLst/>
          </a:prstGeom>
        </p:spPr>
        <p:txBody>
          <a:bodyPr spcFirstLastPara="1" vert="horz" wrap="square" lIns="121900" tIns="121900" rIns="121900" bIns="121900" rtlCol="0" anchor="b" anchorCtr="0">
            <a:noAutofit/>
          </a:bodyPr>
          <a:lstStyle/>
          <a:p>
            <a:pPr>
              <a:spcBef>
                <a:spcPts val="0"/>
              </a:spcBef>
            </a:pPr>
            <a:r>
              <a:rPr lang="en-GB" sz="5400" dirty="0"/>
              <a:t>To save species you must know </a:t>
            </a:r>
            <a:r>
              <a:rPr lang="en-GB" sz="5400" i="1" dirty="0"/>
              <a:t>some</a:t>
            </a:r>
            <a:r>
              <a:rPr lang="en-GB" sz="5400" dirty="0"/>
              <a:t> stats</a:t>
            </a:r>
            <a:endParaRPr sz="1800" dirty="0"/>
          </a:p>
        </p:txBody>
      </p:sp>
      <p:pic>
        <p:nvPicPr>
          <p:cNvPr id="56" name="Google Shape;56;p13"/>
          <p:cNvPicPr preferRelativeResize="0"/>
          <p:nvPr/>
        </p:nvPicPr>
        <p:blipFill rotWithShape="1">
          <a:blip r:embed="rId3">
            <a:alphaModFix/>
          </a:blip>
          <a:srcRect r="32755"/>
          <a:stretch/>
        </p:blipFill>
        <p:spPr>
          <a:xfrm>
            <a:off x="6751769" y="297712"/>
            <a:ext cx="5220491" cy="6560290"/>
          </a:xfrm>
          <a:prstGeom prst="rect">
            <a:avLst/>
          </a:prstGeom>
          <a:noFill/>
          <a:ln>
            <a:noFill/>
          </a:ln>
        </p:spPr>
      </p:pic>
      <p:sp>
        <p:nvSpPr>
          <p:cNvPr id="57" name="Google Shape;57;p13"/>
          <p:cNvSpPr/>
          <p:nvPr/>
        </p:nvSpPr>
        <p:spPr>
          <a:xfrm>
            <a:off x="1627383" y="442314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415600" y="176663"/>
            <a:ext cx="5878874" cy="1044800"/>
          </a:xfrm>
          <a:prstGeom prst="rect">
            <a:avLst/>
          </a:prstGeom>
        </p:spPr>
        <p:txBody>
          <a:bodyPr spcFirstLastPara="1" vert="horz" wrap="square" lIns="121900" tIns="121900" rIns="121900" bIns="121900" rtlCol="0" anchor="t" anchorCtr="0">
            <a:noAutofit/>
          </a:bodyPr>
          <a:lstStyle/>
          <a:p>
            <a:r>
              <a:rPr lang="en-GB" dirty="0"/>
              <a:t>Stats: making the simple seem really complicated</a:t>
            </a:r>
            <a:endParaRPr sz="1867" dirty="0"/>
          </a:p>
        </p:txBody>
      </p:sp>
      <mc:AlternateContent xmlns:mc="http://schemas.openxmlformats.org/markup-compatibility/2006" xmlns:a14="http://schemas.microsoft.com/office/drawing/2010/main">
        <mc:Choice Requires="a14">
          <p:sp>
            <p:nvSpPr>
              <p:cNvPr id="371" name="Google Shape;371;p39"/>
              <p:cNvSpPr txBox="1">
                <a:spLocks noGrp="1"/>
              </p:cNvSpPr>
              <p:nvPr>
                <p:ph type="body" idx="1"/>
              </p:nvPr>
            </p:nvSpPr>
            <p:spPr>
              <a:xfrm>
                <a:off x="198473" y="1718532"/>
                <a:ext cx="6096001" cy="5109062"/>
              </a:xfrm>
              <a:prstGeom prst="rect">
                <a:avLst/>
              </a:prstGeom>
            </p:spPr>
            <p:txBody>
              <a:bodyPr spcFirstLastPara="1" vert="horz" wrap="square" lIns="121900" tIns="121900" rIns="121900" bIns="121900" rtlCol="0" anchor="t" anchorCtr="0">
                <a:noAutofit/>
              </a:bodyPr>
              <a:lstStyle/>
              <a:p>
                <a:pPr marL="0" indent="0">
                  <a:buNone/>
                </a:pPr>
                <a:r>
                  <a:rPr lang="en-US" dirty="0"/>
                  <a:t>Statistics is all about finding associations, e.g. when we increase temperature (x) what happens to survival (y)?</a:t>
                </a:r>
              </a:p>
              <a:p>
                <a:pPr marL="0" indent="0">
                  <a:spcBef>
                    <a:spcPts val="2133"/>
                  </a:spcBef>
                  <a:buNone/>
                </a:pPr>
                <a:r>
                  <a:rPr lang="en-US" dirty="0"/>
                  <a:t>Ca. 90% of statistics in biology is some variation of </a:t>
                </a:r>
                <a14:m>
                  <m:oMath xmlns:m="http://schemas.openxmlformats.org/officeDocument/2006/math">
                    <m:sSub>
                      <m:sSubPr>
                        <m:ctrlPr>
                          <a:rPr lang="en-GB" b="0" i="1" smtClean="0">
                            <a:latin typeface="Cambria Math" panose="02040503050406030204" pitchFamily="18" charset="0"/>
                          </a:rPr>
                        </m:ctrlPr>
                      </m:sSubPr>
                      <m:e>
                        <m:r>
                          <a:rPr lang="en-US"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oMath>
                </a14:m>
                <a:endParaRPr lang="en-GB" b="0" dirty="0"/>
              </a:p>
              <a:p>
                <a:pPr marL="0" indent="0">
                  <a:spcBef>
                    <a:spcPts val="2133"/>
                  </a:spcBef>
                  <a:buNone/>
                </a:pPr>
                <a:r>
                  <a:rPr lang="en-US" sz="2000" dirty="0"/>
                  <a:t>Called “</a:t>
                </a:r>
                <a:r>
                  <a:rPr lang="en-US" sz="2000" i="1" dirty="0"/>
                  <a:t>y = mx + c” or “y = a + bx” </a:t>
                </a:r>
                <a:r>
                  <a:rPr lang="en-US" sz="2000" dirty="0"/>
                  <a:t>in high schools.</a:t>
                </a:r>
              </a:p>
              <a:p>
                <a:pPr marL="0" indent="0">
                  <a:spcBef>
                    <a:spcPts val="2133"/>
                  </a:spcBef>
                  <a:spcAft>
                    <a:spcPts val="2133"/>
                  </a:spcAft>
                  <a:buNone/>
                </a:pPr>
                <a:r>
                  <a:rPr lang="en-US" dirty="0"/>
                  <a:t>The stats in this course are probably the furthest you will ever get from this formula.</a:t>
                </a:r>
                <a:endParaRPr sz="1600" dirty="0"/>
              </a:p>
            </p:txBody>
          </p:sp>
        </mc:Choice>
        <mc:Fallback xmlns="">
          <p:sp>
            <p:nvSpPr>
              <p:cNvPr id="371" name="Google Shape;371;p39"/>
              <p:cNvSpPr txBox="1">
                <a:spLocks noGrp="1" noRot="1" noChangeAspect="1" noMove="1" noResize="1" noEditPoints="1" noAdjustHandles="1" noChangeArrowheads="1" noChangeShapeType="1" noTextEdit="1"/>
              </p:cNvSpPr>
              <p:nvPr>
                <p:ph type="body" idx="1"/>
              </p:nvPr>
            </p:nvSpPr>
            <p:spPr>
              <a:xfrm>
                <a:off x="198473" y="1718532"/>
                <a:ext cx="6096001" cy="5109062"/>
              </a:xfrm>
              <a:prstGeom prst="rect">
                <a:avLst/>
              </a:prstGeom>
              <a:blipFill>
                <a:blip r:embed="rId3"/>
                <a:stretch>
                  <a:fillRect l="-1600" t="-477" r="-1300"/>
                </a:stretch>
              </a:blipFill>
            </p:spPr>
            <p:txBody>
              <a:bodyPr/>
              <a:lstStyle/>
              <a:p>
                <a:r>
                  <a:rPr lang="en-GB">
                    <a:noFill/>
                  </a:rPr>
                  <a:t> </a:t>
                </a:r>
              </a:p>
            </p:txBody>
          </p:sp>
        </mc:Fallback>
      </mc:AlternateContent>
      <p:pic>
        <p:nvPicPr>
          <p:cNvPr id="372" name="Google Shape;372;p39"/>
          <p:cNvPicPr preferRelativeResize="0"/>
          <p:nvPr/>
        </p:nvPicPr>
        <p:blipFill rotWithShape="1">
          <a:blip r:embed="rId4">
            <a:alphaModFix/>
          </a:blip>
          <a:srcRect l="4273" t="3754" r="7238" b="3985"/>
          <a:stretch/>
        </p:blipFill>
        <p:spPr>
          <a:xfrm>
            <a:off x="6096000" y="1307806"/>
            <a:ext cx="6096001" cy="5109062"/>
          </a:xfrm>
          <a:prstGeom prst="rect">
            <a:avLst/>
          </a:prstGeom>
          <a:noFill/>
          <a:ln>
            <a:noFill/>
          </a:ln>
        </p:spPr>
      </p:pic>
      <p:sp>
        <p:nvSpPr>
          <p:cNvPr id="373" name="Google Shape;373;p39"/>
          <p:cNvSpPr txBox="1"/>
          <p:nvPr/>
        </p:nvSpPr>
        <p:spPr>
          <a:xfrm>
            <a:off x="7353300" y="799806"/>
            <a:ext cx="4000500" cy="508000"/>
          </a:xfrm>
          <a:prstGeom prst="rect">
            <a:avLst/>
          </a:prstGeom>
          <a:noFill/>
          <a:ln>
            <a:noFill/>
          </a:ln>
        </p:spPr>
        <p:txBody>
          <a:bodyPr spcFirstLastPara="1" wrap="square" lIns="121900" tIns="121900" rIns="121900" bIns="121900" anchor="t" anchorCtr="0">
            <a:noAutofit/>
          </a:bodyPr>
          <a:lstStyle/>
          <a:p>
            <a:r>
              <a:rPr lang="en-GB" sz="2400" b="1" dirty="0">
                <a:solidFill>
                  <a:srgbClr val="CC3131"/>
                </a:solidFill>
              </a:rPr>
              <a:t>High-school maths revision</a:t>
            </a:r>
            <a:endParaRPr sz="2400" b="1" dirty="0">
              <a:solidFill>
                <a:srgbClr val="CC3131"/>
              </a:solidFill>
            </a:endParaRPr>
          </a:p>
        </p:txBody>
      </p:sp>
      <p:sp>
        <p:nvSpPr>
          <p:cNvPr id="374" name="Google Shape;374;p39"/>
          <p:cNvSpPr/>
          <p:nvPr/>
        </p:nvSpPr>
        <p:spPr>
          <a:xfrm>
            <a:off x="1176185" y="155420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Effect transition="in" filter="fade">
                                      <p:cBhvr>
                                        <p:cTn id="7" dur="1000"/>
                                        <p:tgtEl>
                                          <p:spTgt spid="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xEl>
                                              <p:pRg st="1" end="1"/>
                                            </p:txEl>
                                          </p:spTgt>
                                        </p:tgtEl>
                                        <p:attrNameLst>
                                          <p:attrName>style.visibility</p:attrName>
                                        </p:attrNameLst>
                                      </p:cBhvr>
                                      <p:to>
                                        <p:strVal val="visible"/>
                                      </p:to>
                                    </p:set>
                                    <p:animEffect transition="in" filter="fade">
                                      <p:cBhvr>
                                        <p:cTn id="12" dur="1000"/>
                                        <p:tgtEl>
                                          <p:spTgt spid="3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1">
                                            <p:txEl>
                                              <p:pRg st="2" end="2"/>
                                            </p:txEl>
                                          </p:spTgt>
                                        </p:tgtEl>
                                        <p:attrNameLst>
                                          <p:attrName>style.visibility</p:attrName>
                                        </p:attrNameLst>
                                      </p:cBhvr>
                                      <p:to>
                                        <p:strVal val="visible"/>
                                      </p:to>
                                    </p:set>
                                    <p:animEffect transition="in" filter="fade">
                                      <p:cBhvr>
                                        <p:cTn id="17" dur="1000"/>
                                        <p:tgtEl>
                                          <p:spTgt spid="3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1">
                                            <p:txEl>
                                              <p:pRg st="3" end="3"/>
                                            </p:txEl>
                                          </p:spTgt>
                                        </p:tgtEl>
                                        <p:attrNameLst>
                                          <p:attrName>style.visibility</p:attrName>
                                        </p:attrNameLst>
                                      </p:cBhvr>
                                      <p:to>
                                        <p:strVal val="visible"/>
                                      </p:to>
                                    </p:set>
                                    <p:animEffect transition="in" filter="fade">
                                      <p:cBhvr>
                                        <p:cTn id="22" dur="1000"/>
                                        <p:tgtEl>
                                          <p:spTgt spid="3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Statistics and data</a:t>
            </a:r>
            <a:endParaRPr dirty="0"/>
          </a:p>
        </p:txBody>
      </p:sp>
      <p:cxnSp>
        <p:nvCxnSpPr>
          <p:cNvPr id="406" name="Google Shape;406;p27"/>
          <p:cNvCxnSpPr>
            <a:stCxn id="407" idx="6"/>
            <a:endCxn id="408" idx="2"/>
          </p:cNvCxnSpPr>
          <p:nvPr/>
        </p:nvCxnSpPr>
        <p:spPr>
          <a:xfrm>
            <a:off x="2740862" y="5143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409" name="Google Shape;409;p27"/>
          <p:cNvCxnSpPr>
            <a:stCxn id="407" idx="6"/>
            <a:endCxn id="410" idx="2"/>
          </p:cNvCxnSpPr>
          <p:nvPr/>
        </p:nvCxnSpPr>
        <p:spPr>
          <a:xfrm rot="10800000" flipH="1">
            <a:off x="2740862" y="3895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grpSp>
        <p:nvGrpSpPr>
          <p:cNvPr id="423" name="Google Shape;423;p27"/>
          <p:cNvGrpSpPr/>
          <p:nvPr/>
        </p:nvGrpSpPr>
        <p:grpSpPr>
          <a:xfrm>
            <a:off x="3677163" y="3682273"/>
            <a:ext cx="1968727" cy="425600"/>
            <a:chOff x="2678825" y="1476150"/>
            <a:chExt cx="1476545" cy="319200"/>
          </a:xfrm>
        </p:grpSpPr>
        <p:sp>
          <p:nvSpPr>
            <p:cNvPr id="412" name="Google Shape;412;p27"/>
            <p:cNvSpPr/>
            <p:nvPr/>
          </p:nvSpPr>
          <p:spPr>
            <a:xfrm>
              <a:off x="2852825" y="1476150"/>
              <a:ext cx="1302545"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Observed</a:t>
              </a:r>
              <a:endParaRPr sz="2400" dirty="0">
                <a:solidFill>
                  <a:srgbClr val="AC1145"/>
                </a:solidFill>
                <a:latin typeface="Roboto"/>
                <a:ea typeface="Roboto"/>
                <a:cs typeface="Roboto"/>
                <a:sym typeface="Roboto"/>
              </a:endParaRPr>
            </a:p>
          </p:txBody>
        </p:sp>
        <p:sp>
          <p:nvSpPr>
            <p:cNvPr id="410" name="Google Shape;410;p27"/>
            <p:cNvSpPr/>
            <p:nvPr/>
          </p:nvSpPr>
          <p:spPr>
            <a:xfrm>
              <a:off x="2678825" y="1548750"/>
              <a:ext cx="174000" cy="174000"/>
            </a:xfrm>
            <a:prstGeom prst="ellipse">
              <a:avLst/>
            </a:prstGeom>
            <a:solidFill>
              <a:srgbClr val="AC1145"/>
            </a:solidFill>
            <a:ln>
              <a:noFill/>
            </a:ln>
          </p:spPr>
          <p:txBody>
            <a:bodyPr spcFirstLastPara="1" wrap="square" lIns="121900" tIns="121900" rIns="121900" bIns="121900" anchor="ctr" anchorCtr="0">
              <a:noAutofit/>
            </a:bodyPr>
            <a:lstStyle/>
            <a:p>
              <a:endParaRPr sz="2267"/>
            </a:p>
          </p:txBody>
        </p:sp>
      </p:grpSp>
      <p:grpSp>
        <p:nvGrpSpPr>
          <p:cNvPr id="424" name="Google Shape;424;p27"/>
          <p:cNvGrpSpPr/>
          <p:nvPr/>
        </p:nvGrpSpPr>
        <p:grpSpPr>
          <a:xfrm>
            <a:off x="924496" y="4930273"/>
            <a:ext cx="1816367" cy="425600"/>
            <a:chOff x="614325" y="2412150"/>
            <a:chExt cx="1362275" cy="319200"/>
          </a:xfrm>
        </p:grpSpPr>
        <p:sp>
          <p:nvSpPr>
            <p:cNvPr id="425" name="Google Shape;425;p27"/>
            <p:cNvSpPr/>
            <p:nvPr/>
          </p:nvSpPr>
          <p:spPr>
            <a:xfrm>
              <a:off x="614325" y="24121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algn="r"/>
              <a:r>
                <a:rPr lang="en-GB" sz="2400">
                  <a:solidFill>
                    <a:srgbClr val="AC1145"/>
                  </a:solidFill>
                  <a:latin typeface="Roboto"/>
                  <a:ea typeface="Roboto"/>
                  <a:cs typeface="Roboto"/>
                  <a:sym typeface="Roboto"/>
                </a:rPr>
                <a:t>Data</a:t>
              </a:r>
              <a:endParaRPr sz="2400">
                <a:solidFill>
                  <a:srgbClr val="AC1145"/>
                </a:solidFill>
                <a:latin typeface="Roboto"/>
                <a:ea typeface="Roboto"/>
                <a:cs typeface="Roboto"/>
                <a:sym typeface="Roboto"/>
              </a:endParaRPr>
            </a:p>
          </p:txBody>
        </p:sp>
        <p:sp>
          <p:nvSpPr>
            <p:cNvPr id="407" name="Google Shape;407;p27"/>
            <p:cNvSpPr/>
            <p:nvPr/>
          </p:nvSpPr>
          <p:spPr>
            <a:xfrm>
              <a:off x="1802600" y="2484750"/>
              <a:ext cx="174000" cy="174000"/>
            </a:xfrm>
            <a:prstGeom prst="ellipse">
              <a:avLst/>
            </a:prstGeom>
            <a:solidFill>
              <a:srgbClr val="840D35"/>
            </a:solidFill>
            <a:ln>
              <a:noFill/>
            </a:ln>
          </p:spPr>
          <p:txBody>
            <a:bodyPr spcFirstLastPara="1" wrap="square" lIns="121900" tIns="121900" rIns="121900" bIns="121900" anchor="ctr" anchorCtr="0">
              <a:noAutofit/>
            </a:bodyPr>
            <a:lstStyle/>
            <a:p>
              <a:endParaRPr sz="2267"/>
            </a:p>
          </p:txBody>
        </p:sp>
      </p:grpSp>
      <p:grpSp>
        <p:nvGrpSpPr>
          <p:cNvPr id="426" name="Google Shape;426;p27"/>
          <p:cNvGrpSpPr/>
          <p:nvPr/>
        </p:nvGrpSpPr>
        <p:grpSpPr>
          <a:xfrm>
            <a:off x="3677161" y="6178273"/>
            <a:ext cx="2223905" cy="425600"/>
            <a:chOff x="2678825" y="3348150"/>
            <a:chExt cx="1667929" cy="319200"/>
          </a:xfrm>
        </p:grpSpPr>
        <p:sp>
          <p:nvSpPr>
            <p:cNvPr id="417" name="Google Shape;417;p27"/>
            <p:cNvSpPr/>
            <p:nvPr/>
          </p:nvSpPr>
          <p:spPr>
            <a:xfrm>
              <a:off x="2852824" y="3348150"/>
              <a:ext cx="1493930"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Unobserved</a:t>
              </a:r>
              <a:endParaRPr sz="2400" dirty="0">
                <a:solidFill>
                  <a:srgbClr val="AC1145"/>
                </a:solidFill>
                <a:latin typeface="Roboto"/>
                <a:ea typeface="Roboto"/>
                <a:cs typeface="Roboto"/>
                <a:sym typeface="Roboto"/>
              </a:endParaRPr>
            </a:p>
          </p:txBody>
        </p:sp>
        <p:sp>
          <p:nvSpPr>
            <p:cNvPr id="408" name="Google Shape;408;p27"/>
            <p:cNvSpPr/>
            <p:nvPr/>
          </p:nvSpPr>
          <p:spPr>
            <a:xfrm>
              <a:off x="2678825" y="3420750"/>
              <a:ext cx="174000" cy="174000"/>
            </a:xfrm>
            <a:prstGeom prst="ellipse">
              <a:avLst/>
            </a:prstGeom>
            <a:solidFill>
              <a:schemeClr val="accent4"/>
            </a:solidFill>
            <a:ln>
              <a:noFill/>
            </a:ln>
          </p:spPr>
          <p:txBody>
            <a:bodyPr spcFirstLastPara="1" wrap="square" lIns="121900" tIns="121900" rIns="121900" bIns="121900" anchor="ctr" anchorCtr="0">
              <a:noAutofit/>
            </a:bodyPr>
            <a:lstStyle/>
            <a:p>
              <a:endParaRPr sz="2267"/>
            </a:p>
          </p:txBody>
        </p:sp>
      </p:grpSp>
      <p:cxnSp>
        <p:nvCxnSpPr>
          <p:cNvPr id="433" name="Google Shape;433;p27"/>
          <p:cNvCxnSpPr>
            <a:cxnSpLocks/>
            <a:endCxn id="434" idx="2"/>
          </p:cNvCxnSpPr>
          <p:nvPr/>
        </p:nvCxnSpPr>
        <p:spPr>
          <a:xfrm flipV="1">
            <a:off x="5438861" y="3322440"/>
            <a:ext cx="781499" cy="609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35" name="Google Shape;435;p27"/>
          <p:cNvCxnSpPr>
            <a:cxnSpLocks/>
            <a:endCxn id="436" idx="2"/>
          </p:cNvCxnSpPr>
          <p:nvPr/>
        </p:nvCxnSpPr>
        <p:spPr>
          <a:xfrm>
            <a:off x="5438861" y="3932040"/>
            <a:ext cx="781499" cy="587200"/>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437" name="Google Shape;437;p27"/>
          <p:cNvGrpSpPr/>
          <p:nvPr/>
        </p:nvGrpSpPr>
        <p:grpSpPr>
          <a:xfrm>
            <a:off x="6220360" y="3109640"/>
            <a:ext cx="2178479" cy="425600"/>
            <a:chOff x="6563750" y="561750"/>
            <a:chExt cx="1633860" cy="319200"/>
          </a:xfrm>
        </p:grpSpPr>
        <p:sp>
          <p:nvSpPr>
            <p:cNvPr id="438" name="Google Shape;438;p27"/>
            <p:cNvSpPr/>
            <p:nvPr/>
          </p:nvSpPr>
          <p:spPr>
            <a:xfrm>
              <a:off x="6737749" y="561750"/>
              <a:ext cx="1459861"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Continuous </a:t>
              </a:r>
              <a:r>
                <a:rPr lang="en-GB" dirty="0">
                  <a:latin typeface="Roboto"/>
                  <a:ea typeface="Roboto"/>
                  <a:cs typeface="Roboto"/>
                  <a:sym typeface="Roboto"/>
                </a:rPr>
                <a:t>(e.g. height)</a:t>
              </a:r>
              <a:endParaRPr sz="2400" dirty="0">
                <a:latin typeface="Roboto"/>
                <a:ea typeface="Roboto"/>
                <a:cs typeface="Roboto"/>
                <a:sym typeface="Roboto"/>
              </a:endParaRPr>
            </a:p>
          </p:txBody>
        </p:sp>
        <p:sp>
          <p:nvSpPr>
            <p:cNvPr id="434" name="Google Shape;434;p27"/>
            <p:cNvSpPr/>
            <p:nvPr/>
          </p:nvSpPr>
          <p:spPr>
            <a:xfrm>
              <a:off x="6563750" y="634350"/>
              <a:ext cx="174000" cy="1740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grpSp>
        <p:nvGrpSpPr>
          <p:cNvPr id="439" name="Google Shape;439;p27"/>
          <p:cNvGrpSpPr/>
          <p:nvPr/>
        </p:nvGrpSpPr>
        <p:grpSpPr>
          <a:xfrm>
            <a:off x="6220360" y="4328840"/>
            <a:ext cx="2285687" cy="425600"/>
            <a:chOff x="6563750" y="1476150"/>
            <a:chExt cx="1356300" cy="319200"/>
          </a:xfrm>
        </p:grpSpPr>
        <p:sp>
          <p:nvSpPr>
            <p:cNvPr id="440" name="Google Shape;440;p27"/>
            <p:cNvSpPr/>
            <p:nvPr/>
          </p:nvSpPr>
          <p:spPr>
            <a:xfrm>
              <a:off x="6701416" y="1476150"/>
              <a:ext cx="1218634"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Grouped</a:t>
              </a:r>
            </a:p>
            <a:p>
              <a:r>
                <a:rPr lang="en-GB" dirty="0">
                  <a:latin typeface="Roboto"/>
                  <a:ea typeface="Roboto"/>
                  <a:cs typeface="Roboto"/>
                  <a:sym typeface="Roboto"/>
                </a:rPr>
                <a:t>(e.g. eye colour)</a:t>
              </a:r>
              <a:endParaRPr dirty="0">
                <a:latin typeface="Roboto"/>
                <a:ea typeface="Roboto"/>
                <a:cs typeface="Roboto"/>
                <a:sym typeface="Roboto"/>
              </a:endParaRPr>
            </a:p>
          </p:txBody>
        </p:sp>
        <p:sp>
          <p:nvSpPr>
            <p:cNvPr id="436" name="Google Shape;436;p27"/>
            <p:cNvSpPr/>
            <p:nvPr/>
          </p:nvSpPr>
          <p:spPr>
            <a:xfrm>
              <a:off x="6563750" y="1534050"/>
              <a:ext cx="137666" cy="1698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cxnSp>
        <p:nvCxnSpPr>
          <p:cNvPr id="441" name="Google Shape;441;p27"/>
          <p:cNvCxnSpPr>
            <a:cxnSpLocks/>
            <a:endCxn id="442" idx="2"/>
          </p:cNvCxnSpPr>
          <p:nvPr/>
        </p:nvCxnSpPr>
        <p:spPr>
          <a:xfrm>
            <a:off x="5835496" y="6391073"/>
            <a:ext cx="781600" cy="800"/>
          </a:xfrm>
          <a:prstGeom prst="bentConnector3">
            <a:avLst>
              <a:gd name="adj1" fmla="val 49994"/>
            </a:avLst>
          </a:prstGeom>
          <a:noFill/>
          <a:ln w="9525" cap="flat" cmpd="sng">
            <a:solidFill>
              <a:srgbClr val="C2C2C2"/>
            </a:solidFill>
            <a:prstDash val="solid"/>
            <a:round/>
            <a:headEnd type="none" w="sm" len="sm"/>
            <a:tailEnd type="none" w="sm" len="sm"/>
          </a:ln>
        </p:spPr>
      </p:cxnSp>
      <p:grpSp>
        <p:nvGrpSpPr>
          <p:cNvPr id="443" name="Google Shape;443;p27"/>
          <p:cNvGrpSpPr/>
          <p:nvPr/>
        </p:nvGrpSpPr>
        <p:grpSpPr>
          <a:xfrm>
            <a:off x="6616995" y="6178273"/>
            <a:ext cx="2296489" cy="425600"/>
            <a:chOff x="6563750" y="3805350"/>
            <a:chExt cx="1722367" cy="319200"/>
          </a:xfrm>
        </p:grpSpPr>
        <p:sp>
          <p:nvSpPr>
            <p:cNvPr id="444" name="Google Shape;444;p27"/>
            <p:cNvSpPr/>
            <p:nvPr/>
          </p:nvSpPr>
          <p:spPr>
            <a:xfrm>
              <a:off x="6737749" y="3805350"/>
              <a:ext cx="1548368"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“Parameter”</a:t>
              </a:r>
              <a:endParaRPr sz="2400" dirty="0">
                <a:solidFill>
                  <a:srgbClr val="AC1145"/>
                </a:solidFill>
                <a:latin typeface="Roboto"/>
                <a:ea typeface="Roboto"/>
                <a:cs typeface="Roboto"/>
                <a:sym typeface="Roboto"/>
              </a:endParaRPr>
            </a:p>
          </p:txBody>
        </p:sp>
        <p:sp>
          <p:nvSpPr>
            <p:cNvPr id="442" name="Google Shape;442;p27"/>
            <p:cNvSpPr/>
            <p:nvPr/>
          </p:nvSpPr>
          <p:spPr>
            <a:xfrm>
              <a:off x="6563750" y="3877950"/>
              <a:ext cx="174000" cy="174000"/>
            </a:xfrm>
            <a:prstGeom prst="ellipse">
              <a:avLst/>
            </a:prstGeom>
            <a:solidFill>
              <a:srgbClr val="FFC000"/>
            </a:solidFill>
            <a:ln>
              <a:noFill/>
            </a:ln>
          </p:spPr>
          <p:txBody>
            <a:bodyPr spcFirstLastPara="1" wrap="square" lIns="121900" tIns="121900" rIns="121900" bIns="121900" anchor="ctr" anchorCtr="0">
              <a:noAutofit/>
            </a:bodyPr>
            <a:lstStyle/>
            <a:p>
              <a:endParaRPr sz="2267"/>
            </a:p>
          </p:txBody>
        </p:sp>
      </p:gr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2ED906-816D-49FC-8DE2-404E8B018681}"/>
                  </a:ext>
                </a:extLst>
              </p:cNvPr>
              <p:cNvSpPr txBox="1"/>
              <p:nvPr/>
            </p:nvSpPr>
            <p:spPr>
              <a:xfrm>
                <a:off x="4146162" y="1334492"/>
                <a:ext cx="3509807"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GB" sz="4000" b="0" i="1" smtClean="0">
                              <a:latin typeface="Cambria Math" panose="02040503050406030204" pitchFamily="18" charset="0"/>
                            </a:rPr>
                            <m:t>𝑖</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0</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𝛽</m:t>
                          </m:r>
                        </m:e>
                        <m:sub>
                          <m:r>
                            <a:rPr lang="en-GB" sz="4000" b="0" i="1" smtClean="0">
                              <a:latin typeface="Cambria Math" panose="02040503050406030204" pitchFamily="18" charset="0"/>
                            </a:rPr>
                            <m:t>1</m:t>
                          </m:r>
                        </m:sub>
                      </m:sSub>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𝑋</m:t>
                          </m:r>
                        </m:e>
                        <m:sub>
                          <m:r>
                            <a:rPr lang="en-GB" sz="4000" b="0" i="1" smtClean="0">
                              <a:latin typeface="Cambria Math" panose="02040503050406030204" pitchFamily="18" charset="0"/>
                            </a:rPr>
                            <m:t>𝑖</m:t>
                          </m:r>
                        </m:sub>
                      </m:sSub>
                    </m:oMath>
                  </m:oMathPara>
                </a14:m>
                <a:endParaRPr lang="en-GB" sz="2800" dirty="0"/>
              </a:p>
            </p:txBody>
          </p:sp>
        </mc:Choice>
        <mc:Fallback xmlns="">
          <p:sp>
            <p:nvSpPr>
              <p:cNvPr id="6" name="TextBox 5">
                <a:extLst>
                  <a:ext uri="{FF2B5EF4-FFF2-40B4-BE49-F238E27FC236}">
                    <a16:creationId xmlns:a16="http://schemas.microsoft.com/office/drawing/2014/main" id="{F62ED906-816D-49FC-8DE2-404E8B018681}"/>
                  </a:ext>
                </a:extLst>
              </p:cNvPr>
              <p:cNvSpPr txBox="1">
                <a:spLocks noRot="1" noChangeAspect="1" noMove="1" noResize="1" noEditPoints="1" noAdjustHandles="1" noChangeArrowheads="1" noChangeShapeType="1" noTextEdit="1"/>
              </p:cNvSpPr>
              <p:nvPr/>
            </p:nvSpPr>
            <p:spPr>
              <a:xfrm>
                <a:off x="4146162" y="1334492"/>
                <a:ext cx="3509807" cy="707886"/>
              </a:xfrm>
              <a:prstGeom prst="rect">
                <a:avLst/>
              </a:prstGeom>
              <a:blipFill>
                <a:blip r:embed="rId3"/>
                <a:stretch>
                  <a:fillRect/>
                </a:stretch>
              </a:blipFill>
            </p:spPr>
            <p:txBody>
              <a:bodyPr/>
              <a:lstStyle/>
              <a:p>
                <a:r>
                  <a:rPr lang="en-GB">
                    <a:noFill/>
                  </a:rPr>
                  <a:t> </a:t>
                </a:r>
              </a:p>
            </p:txBody>
          </p:sp>
        </mc:Fallback>
      </mc:AlternateContent>
      <p:sp>
        <p:nvSpPr>
          <p:cNvPr id="4" name="Freeform: Shape 3">
            <a:extLst>
              <a:ext uri="{FF2B5EF4-FFF2-40B4-BE49-F238E27FC236}">
                <a16:creationId xmlns:a16="http://schemas.microsoft.com/office/drawing/2014/main" id="{57EA2591-CE9C-4D19-BCBB-E0FE31B4D499}"/>
              </a:ext>
            </a:extLst>
          </p:cNvPr>
          <p:cNvSpPr/>
          <p:nvPr/>
        </p:nvSpPr>
        <p:spPr>
          <a:xfrm>
            <a:off x="3784600" y="1993900"/>
            <a:ext cx="711200" cy="1790700"/>
          </a:xfrm>
          <a:custGeom>
            <a:avLst/>
            <a:gdLst>
              <a:gd name="connsiteX0" fmla="*/ 0 w 711200"/>
              <a:gd name="connsiteY0" fmla="*/ 1790700 h 1790700"/>
              <a:gd name="connsiteX1" fmla="*/ 190500 w 711200"/>
              <a:gd name="connsiteY1" fmla="*/ 1092200 h 1790700"/>
              <a:gd name="connsiteX2" fmla="*/ 622300 w 711200"/>
              <a:gd name="connsiteY2" fmla="*/ 469900 h 1790700"/>
              <a:gd name="connsiteX3" fmla="*/ 711200 w 711200"/>
              <a:gd name="connsiteY3" fmla="*/ 0 h 1790700"/>
            </a:gdLst>
            <a:ahLst/>
            <a:cxnLst>
              <a:cxn ang="0">
                <a:pos x="connsiteX0" y="connsiteY0"/>
              </a:cxn>
              <a:cxn ang="0">
                <a:pos x="connsiteX1" y="connsiteY1"/>
              </a:cxn>
              <a:cxn ang="0">
                <a:pos x="connsiteX2" y="connsiteY2"/>
              </a:cxn>
              <a:cxn ang="0">
                <a:pos x="connsiteX3" y="connsiteY3"/>
              </a:cxn>
            </a:cxnLst>
            <a:rect l="l" t="t" r="r" b="b"/>
            <a:pathLst>
              <a:path w="711200" h="1790700">
                <a:moveTo>
                  <a:pt x="0" y="1790700"/>
                </a:moveTo>
                <a:cubicBezTo>
                  <a:pt x="43391" y="1551516"/>
                  <a:pt x="86783" y="1312333"/>
                  <a:pt x="190500" y="1092200"/>
                </a:cubicBezTo>
                <a:cubicBezTo>
                  <a:pt x="294217" y="872067"/>
                  <a:pt x="535517" y="651933"/>
                  <a:pt x="622300" y="469900"/>
                </a:cubicBezTo>
                <a:cubicBezTo>
                  <a:pt x="709083" y="287867"/>
                  <a:pt x="710141" y="143933"/>
                  <a:pt x="711200" y="0"/>
                </a:cubicBez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C8C8F9B6-05F2-4251-A572-A7A50D41DE9F}"/>
              </a:ext>
            </a:extLst>
          </p:cNvPr>
          <p:cNvSpPr/>
          <p:nvPr/>
        </p:nvSpPr>
        <p:spPr>
          <a:xfrm>
            <a:off x="3784600" y="1955800"/>
            <a:ext cx="3390900" cy="1828800"/>
          </a:xfrm>
          <a:custGeom>
            <a:avLst/>
            <a:gdLst>
              <a:gd name="connsiteX0" fmla="*/ 0 w 3390900"/>
              <a:gd name="connsiteY0" fmla="*/ 1828800 h 1828800"/>
              <a:gd name="connsiteX1" fmla="*/ 342900 w 3390900"/>
              <a:gd name="connsiteY1" fmla="*/ 1257300 h 1828800"/>
              <a:gd name="connsiteX2" fmla="*/ 1257300 w 3390900"/>
              <a:gd name="connsiteY2" fmla="*/ 850900 h 1828800"/>
              <a:gd name="connsiteX3" fmla="*/ 2679700 w 3390900"/>
              <a:gd name="connsiteY3" fmla="*/ 838200 h 1828800"/>
              <a:gd name="connsiteX4" fmla="*/ 3390900 w 3390900"/>
              <a:gd name="connsiteY4" fmla="*/ 0 h 1828800"/>
              <a:gd name="connsiteX5" fmla="*/ 3390900 w 3390900"/>
              <a:gd name="connsiteY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900" h="1828800">
                <a:moveTo>
                  <a:pt x="0" y="1828800"/>
                </a:moveTo>
                <a:cubicBezTo>
                  <a:pt x="66675" y="1624541"/>
                  <a:pt x="133350" y="1420283"/>
                  <a:pt x="342900" y="1257300"/>
                </a:cubicBezTo>
                <a:cubicBezTo>
                  <a:pt x="552450" y="1094317"/>
                  <a:pt x="867833" y="920750"/>
                  <a:pt x="1257300" y="850900"/>
                </a:cubicBezTo>
                <a:cubicBezTo>
                  <a:pt x="1646767" y="781050"/>
                  <a:pt x="2324100" y="980017"/>
                  <a:pt x="2679700" y="838200"/>
                </a:cubicBezTo>
                <a:cubicBezTo>
                  <a:pt x="3035300" y="696383"/>
                  <a:pt x="3390900" y="0"/>
                  <a:pt x="3390900" y="0"/>
                </a:cubicBezTo>
                <a:lnTo>
                  <a:pt x="3390900" y="0"/>
                </a:ln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A9642191-D0C1-40D1-91C2-3CEF94803B55}"/>
              </a:ext>
            </a:extLst>
          </p:cNvPr>
          <p:cNvSpPr/>
          <p:nvPr/>
        </p:nvSpPr>
        <p:spPr>
          <a:xfrm>
            <a:off x="5727700" y="2095500"/>
            <a:ext cx="2973294" cy="4165600"/>
          </a:xfrm>
          <a:custGeom>
            <a:avLst/>
            <a:gdLst>
              <a:gd name="connsiteX0" fmla="*/ 990600 w 2973294"/>
              <a:gd name="connsiteY0" fmla="*/ 4165600 h 4165600"/>
              <a:gd name="connsiteX1" fmla="*/ 1574800 w 2973294"/>
              <a:gd name="connsiteY1" fmla="*/ 3416300 h 4165600"/>
              <a:gd name="connsiteX2" fmla="*/ 2501900 w 2973294"/>
              <a:gd name="connsiteY2" fmla="*/ 3086100 h 4165600"/>
              <a:gd name="connsiteX3" fmla="*/ 2959100 w 2973294"/>
              <a:gd name="connsiteY3" fmla="*/ 1943100 h 4165600"/>
              <a:gd name="connsiteX4" fmla="*/ 2705100 w 2973294"/>
              <a:gd name="connsiteY4" fmla="*/ 927100 h 4165600"/>
              <a:gd name="connsiteX5" fmla="*/ 1270000 w 2973294"/>
              <a:gd name="connsiteY5" fmla="*/ 584200 h 4165600"/>
              <a:gd name="connsiteX6" fmla="*/ 292100 w 2973294"/>
              <a:gd name="connsiteY6" fmla="*/ 520700 h 4165600"/>
              <a:gd name="connsiteX7" fmla="*/ 0 w 2973294"/>
              <a:gd name="connsiteY7" fmla="*/ 0 h 41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294" h="4165600">
                <a:moveTo>
                  <a:pt x="990600" y="4165600"/>
                </a:moveTo>
                <a:cubicBezTo>
                  <a:pt x="1156758" y="3880908"/>
                  <a:pt x="1322917" y="3596217"/>
                  <a:pt x="1574800" y="3416300"/>
                </a:cubicBezTo>
                <a:cubicBezTo>
                  <a:pt x="1826683" y="3236383"/>
                  <a:pt x="2271183" y="3331633"/>
                  <a:pt x="2501900" y="3086100"/>
                </a:cubicBezTo>
                <a:cubicBezTo>
                  <a:pt x="2732617" y="2840567"/>
                  <a:pt x="2925233" y="2302933"/>
                  <a:pt x="2959100" y="1943100"/>
                </a:cubicBezTo>
                <a:cubicBezTo>
                  <a:pt x="2992967" y="1583267"/>
                  <a:pt x="2986617" y="1153583"/>
                  <a:pt x="2705100" y="927100"/>
                </a:cubicBezTo>
                <a:cubicBezTo>
                  <a:pt x="2423583" y="700617"/>
                  <a:pt x="1672167" y="651933"/>
                  <a:pt x="1270000" y="584200"/>
                </a:cubicBezTo>
                <a:cubicBezTo>
                  <a:pt x="867833" y="516467"/>
                  <a:pt x="503767" y="618067"/>
                  <a:pt x="292100" y="520700"/>
                </a:cubicBezTo>
                <a:cubicBezTo>
                  <a:pt x="80433" y="423333"/>
                  <a:pt x="40216" y="211666"/>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76D699FC-740E-41B2-9FEB-B4D761F065DE}"/>
              </a:ext>
            </a:extLst>
          </p:cNvPr>
          <p:cNvSpPr/>
          <p:nvPr/>
        </p:nvSpPr>
        <p:spPr>
          <a:xfrm>
            <a:off x="6718300" y="1993900"/>
            <a:ext cx="2438518" cy="4305300"/>
          </a:xfrm>
          <a:custGeom>
            <a:avLst/>
            <a:gdLst>
              <a:gd name="connsiteX0" fmla="*/ 0 w 2438518"/>
              <a:gd name="connsiteY0" fmla="*/ 4305300 h 4305300"/>
              <a:gd name="connsiteX1" fmla="*/ 469900 w 2438518"/>
              <a:gd name="connsiteY1" fmla="*/ 3784600 h 4305300"/>
              <a:gd name="connsiteX2" fmla="*/ 1727200 w 2438518"/>
              <a:gd name="connsiteY2" fmla="*/ 3517900 h 4305300"/>
              <a:gd name="connsiteX3" fmla="*/ 2324100 w 2438518"/>
              <a:gd name="connsiteY3" fmla="*/ 2184400 h 4305300"/>
              <a:gd name="connsiteX4" fmla="*/ 2336800 w 2438518"/>
              <a:gd name="connsiteY4" fmla="*/ 939800 h 4305300"/>
              <a:gd name="connsiteX5" fmla="*/ 1257300 w 2438518"/>
              <a:gd name="connsiteY5" fmla="*/ 381000 h 4305300"/>
              <a:gd name="connsiteX6" fmla="*/ 317500 w 2438518"/>
              <a:gd name="connsiteY6" fmla="*/ 355600 h 4305300"/>
              <a:gd name="connsiteX7" fmla="*/ 0 w 2438518"/>
              <a:gd name="connsiteY7"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518" h="4305300">
                <a:moveTo>
                  <a:pt x="0" y="4305300"/>
                </a:moveTo>
                <a:cubicBezTo>
                  <a:pt x="91016" y="4110566"/>
                  <a:pt x="182033" y="3915833"/>
                  <a:pt x="469900" y="3784600"/>
                </a:cubicBezTo>
                <a:cubicBezTo>
                  <a:pt x="757767" y="3653367"/>
                  <a:pt x="1418167" y="3784600"/>
                  <a:pt x="1727200" y="3517900"/>
                </a:cubicBezTo>
                <a:cubicBezTo>
                  <a:pt x="2036233" y="3251200"/>
                  <a:pt x="2222500" y="2614083"/>
                  <a:pt x="2324100" y="2184400"/>
                </a:cubicBezTo>
                <a:cubicBezTo>
                  <a:pt x="2425700" y="1754717"/>
                  <a:pt x="2514600" y="1240367"/>
                  <a:pt x="2336800" y="939800"/>
                </a:cubicBezTo>
                <a:cubicBezTo>
                  <a:pt x="2159000" y="639233"/>
                  <a:pt x="1593850" y="478367"/>
                  <a:pt x="1257300" y="381000"/>
                </a:cubicBezTo>
                <a:cubicBezTo>
                  <a:pt x="920750" y="283633"/>
                  <a:pt x="527050" y="419100"/>
                  <a:pt x="317500" y="355600"/>
                </a:cubicBezTo>
                <a:cubicBezTo>
                  <a:pt x="107950" y="292100"/>
                  <a:pt x="53975" y="146050"/>
                  <a:pt x="0"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par>
                                <p:cTn id="13" presetID="10" presetClass="entr" presetSubtype="0" fill="hold" nodeType="withEffect">
                                  <p:stCondLst>
                                    <p:cond delay="0"/>
                                  </p:stCondLst>
                                  <p:childTnLst>
                                    <p:set>
                                      <p:cBhvr>
                                        <p:cTn id="14" dur="1" fill="hold">
                                          <p:stCondLst>
                                            <p:cond delay="0"/>
                                          </p:stCondLst>
                                        </p:cTn>
                                        <p:tgtEl>
                                          <p:spTgt spid="423"/>
                                        </p:tgtEl>
                                        <p:attrNameLst>
                                          <p:attrName>style.visibility</p:attrName>
                                        </p:attrNameLst>
                                      </p:cBhvr>
                                      <p:to>
                                        <p:strVal val="visible"/>
                                      </p:to>
                                    </p:set>
                                    <p:animEffect transition="in" filter="fade">
                                      <p:cBhvr>
                                        <p:cTn id="15" dur="1000"/>
                                        <p:tgtEl>
                                          <p:spTgt spid="4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3"/>
                                        </p:tgtEl>
                                        <p:attrNameLst>
                                          <p:attrName>style.visibility</p:attrName>
                                        </p:attrNameLst>
                                      </p:cBhvr>
                                      <p:to>
                                        <p:strVal val="visible"/>
                                      </p:to>
                                    </p:set>
                                    <p:animEffect transition="in" filter="fade">
                                      <p:cBhvr>
                                        <p:cTn id="20" dur="1000"/>
                                        <p:tgtEl>
                                          <p:spTgt spid="433"/>
                                        </p:tgtEl>
                                      </p:cBhvr>
                                    </p:animEffect>
                                  </p:childTnLst>
                                </p:cTn>
                              </p:par>
                              <p:par>
                                <p:cTn id="21" presetID="10" presetClass="entr" presetSubtype="0" fill="hold" nodeType="withEffect">
                                  <p:stCondLst>
                                    <p:cond delay="0"/>
                                  </p:stCondLst>
                                  <p:childTnLst>
                                    <p:set>
                                      <p:cBhvr>
                                        <p:cTn id="22" dur="1" fill="hold">
                                          <p:stCondLst>
                                            <p:cond delay="0"/>
                                          </p:stCondLst>
                                        </p:cTn>
                                        <p:tgtEl>
                                          <p:spTgt spid="435"/>
                                        </p:tgtEl>
                                        <p:attrNameLst>
                                          <p:attrName>style.visibility</p:attrName>
                                        </p:attrNameLst>
                                      </p:cBhvr>
                                      <p:to>
                                        <p:strVal val="visible"/>
                                      </p:to>
                                    </p:set>
                                    <p:animEffect transition="in" filter="fade">
                                      <p:cBhvr>
                                        <p:cTn id="23" dur="1000"/>
                                        <p:tgtEl>
                                          <p:spTgt spid="435"/>
                                        </p:tgtEl>
                                      </p:cBhvr>
                                    </p:animEffect>
                                  </p:childTnLst>
                                </p:cTn>
                              </p:par>
                              <p:par>
                                <p:cTn id="24" presetID="10" presetClass="entr" presetSubtype="0" fill="hold" nodeType="withEffect">
                                  <p:stCondLst>
                                    <p:cond delay="0"/>
                                  </p:stCondLst>
                                  <p:childTnLst>
                                    <p:set>
                                      <p:cBhvr>
                                        <p:cTn id="25" dur="1" fill="hold">
                                          <p:stCondLst>
                                            <p:cond delay="0"/>
                                          </p:stCondLst>
                                        </p:cTn>
                                        <p:tgtEl>
                                          <p:spTgt spid="437"/>
                                        </p:tgtEl>
                                        <p:attrNameLst>
                                          <p:attrName>style.visibility</p:attrName>
                                        </p:attrNameLst>
                                      </p:cBhvr>
                                      <p:to>
                                        <p:strVal val="visible"/>
                                      </p:to>
                                    </p:set>
                                    <p:animEffect transition="in" filter="fade">
                                      <p:cBhvr>
                                        <p:cTn id="26" dur="1000"/>
                                        <p:tgtEl>
                                          <p:spTgt spid="437"/>
                                        </p:tgtEl>
                                      </p:cBhvr>
                                    </p:animEffect>
                                  </p:childTnLst>
                                </p:cTn>
                              </p:par>
                              <p:par>
                                <p:cTn id="27" presetID="10" presetClass="entr" presetSubtype="0" fill="hold" nodeType="withEffect">
                                  <p:stCondLst>
                                    <p:cond delay="0"/>
                                  </p:stCondLst>
                                  <p:childTnLst>
                                    <p:set>
                                      <p:cBhvr>
                                        <p:cTn id="28" dur="1" fill="hold">
                                          <p:stCondLst>
                                            <p:cond delay="0"/>
                                          </p:stCondLst>
                                        </p:cTn>
                                        <p:tgtEl>
                                          <p:spTgt spid="439"/>
                                        </p:tgtEl>
                                        <p:attrNameLst>
                                          <p:attrName>style.visibility</p:attrName>
                                        </p:attrNameLst>
                                      </p:cBhvr>
                                      <p:to>
                                        <p:strVal val="visible"/>
                                      </p:to>
                                    </p:set>
                                    <p:animEffect transition="in" filter="fade">
                                      <p:cBhvr>
                                        <p:cTn id="29" dur="1000"/>
                                        <p:tgtEl>
                                          <p:spTgt spid="4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6"/>
                                        </p:tgtEl>
                                        <p:attrNameLst>
                                          <p:attrName>style.visibility</p:attrName>
                                        </p:attrNameLst>
                                      </p:cBhvr>
                                      <p:to>
                                        <p:strVal val="visible"/>
                                      </p:to>
                                    </p:set>
                                    <p:animEffect transition="in" filter="fade">
                                      <p:cBhvr>
                                        <p:cTn id="34" dur="1000"/>
                                        <p:tgtEl>
                                          <p:spTgt spid="426"/>
                                        </p:tgtEl>
                                      </p:cBhvr>
                                    </p:animEffect>
                                  </p:childTnLst>
                                </p:cTn>
                              </p:par>
                              <p:par>
                                <p:cTn id="35" presetID="10" presetClass="entr" presetSubtype="0" fill="hold" nodeType="withEffect">
                                  <p:stCondLst>
                                    <p:cond delay="0"/>
                                  </p:stCondLst>
                                  <p:childTnLst>
                                    <p:set>
                                      <p:cBhvr>
                                        <p:cTn id="36" dur="1" fill="hold">
                                          <p:stCondLst>
                                            <p:cond delay="0"/>
                                          </p:stCondLst>
                                        </p:cTn>
                                        <p:tgtEl>
                                          <p:spTgt spid="406"/>
                                        </p:tgtEl>
                                        <p:attrNameLst>
                                          <p:attrName>style.visibility</p:attrName>
                                        </p:attrNameLst>
                                      </p:cBhvr>
                                      <p:to>
                                        <p:strVal val="visible"/>
                                      </p:to>
                                    </p:set>
                                    <p:animEffect transition="in" filter="fade">
                                      <p:cBhvr>
                                        <p:cTn id="37" dur="1"/>
                                        <p:tgtEl>
                                          <p:spTgt spid="40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1"/>
                                        </p:tgtEl>
                                        <p:attrNameLst>
                                          <p:attrName>style.visibility</p:attrName>
                                        </p:attrNameLst>
                                      </p:cBhvr>
                                      <p:to>
                                        <p:strVal val="visible"/>
                                      </p:to>
                                    </p:set>
                                    <p:animEffect transition="in" filter="fade">
                                      <p:cBhvr>
                                        <p:cTn id="42" dur="1000"/>
                                        <p:tgtEl>
                                          <p:spTgt spid="441"/>
                                        </p:tgtEl>
                                      </p:cBhvr>
                                    </p:animEffect>
                                  </p:childTnLst>
                                </p:cTn>
                              </p:par>
                              <p:par>
                                <p:cTn id="43" presetID="10" presetClass="entr" presetSubtype="0" fill="hold" nodeType="withEffect">
                                  <p:stCondLst>
                                    <p:cond delay="0"/>
                                  </p:stCondLst>
                                  <p:childTnLst>
                                    <p:set>
                                      <p:cBhvr>
                                        <p:cTn id="44" dur="1" fill="hold">
                                          <p:stCondLst>
                                            <p:cond delay="0"/>
                                          </p:stCondLst>
                                        </p:cTn>
                                        <p:tgtEl>
                                          <p:spTgt spid="443"/>
                                        </p:tgtEl>
                                        <p:attrNameLst>
                                          <p:attrName>style.visibility</p:attrName>
                                        </p:attrNameLst>
                                      </p:cBhvr>
                                      <p:to>
                                        <p:strVal val="visible"/>
                                      </p:to>
                                    </p:set>
                                    <p:animEffect transition="in" filter="fade">
                                      <p:cBhvr>
                                        <p:cTn id="45" dur="1000"/>
                                        <p:tgtEl>
                                          <p:spTgt spid="44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TotalTime>
  <Words>1329</Words>
  <Application>Microsoft Office PowerPoint</Application>
  <PresentationFormat>Widescreen</PresentationFormat>
  <Paragraphs>152</Paragraphs>
  <Slides>19</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Roboto</vt:lpstr>
      <vt:lpstr>Office Theme</vt:lpstr>
      <vt:lpstr>Statistics: How to make sense of complexity</vt:lpstr>
      <vt:lpstr>Did you drink coffee this morning?</vt:lpstr>
      <vt:lpstr>Why did you drink coffee this morning (or not)?</vt:lpstr>
      <vt:lpstr>Think before you run!!!</vt:lpstr>
      <vt:lpstr>Use biology to build models, not statistics</vt:lpstr>
      <vt:lpstr>Do you trust my model?</vt:lpstr>
      <vt:lpstr>To save species you must know some stats</vt:lpstr>
      <vt:lpstr>Stats: making the simple seem really complicated</vt:lpstr>
      <vt:lpstr>Statistics and data</vt:lpstr>
      <vt:lpstr>Doing statistics by hand</vt:lpstr>
      <vt:lpstr>Stats by hand</vt:lpstr>
      <vt:lpstr>Stats by hand</vt:lpstr>
      <vt:lpstr>More realism</vt:lpstr>
      <vt:lpstr>Maximum Likelihood Estimate - Briefly</vt:lpstr>
      <vt:lpstr>So what does MLE estimate? (Abstract summary)</vt:lpstr>
      <vt:lpstr>The Monkey’s Paw</vt:lpstr>
      <vt:lpstr>Beware the statistical Monkey’s Paw</vt:lpstr>
      <vt:lpstr>No amount of clever statistics can save you from the Monkey’s paw!</vt:lpstr>
      <vt:lpstr>tl;dr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species: Turning understanding into action</dc:title>
  <dc:creator>Deon Roos</dc:creator>
  <cp:lastModifiedBy>Deon Roos</cp:lastModifiedBy>
  <cp:revision>30</cp:revision>
  <dcterms:created xsi:type="dcterms:W3CDTF">2020-12-29T13:29:13Z</dcterms:created>
  <dcterms:modified xsi:type="dcterms:W3CDTF">2021-11-01T23:04:20Z</dcterms:modified>
</cp:coreProperties>
</file>